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93396" r:id="rId1"/>
    <p:sldMasterId id="2147493414" r:id="rId2"/>
    <p:sldMasterId id="2147493426" r:id="rId3"/>
  </p:sldMasterIdLst>
  <p:notesMasterIdLst>
    <p:notesMasterId r:id="rId33"/>
  </p:notesMasterIdLst>
  <p:sldIdLst>
    <p:sldId id="489" r:id="rId4"/>
    <p:sldId id="495" r:id="rId5"/>
    <p:sldId id="496" r:id="rId6"/>
    <p:sldId id="526" r:id="rId7"/>
    <p:sldId id="497" r:id="rId8"/>
    <p:sldId id="498" r:id="rId9"/>
    <p:sldId id="499" r:id="rId10"/>
    <p:sldId id="500" r:id="rId11"/>
    <p:sldId id="503" r:id="rId12"/>
    <p:sldId id="502" r:id="rId13"/>
    <p:sldId id="504" r:id="rId14"/>
    <p:sldId id="505" r:id="rId15"/>
    <p:sldId id="506" r:id="rId16"/>
    <p:sldId id="514" r:id="rId17"/>
    <p:sldId id="515" r:id="rId18"/>
    <p:sldId id="513" r:id="rId19"/>
    <p:sldId id="516" r:id="rId20"/>
    <p:sldId id="512" r:id="rId21"/>
    <p:sldId id="519" r:id="rId22"/>
    <p:sldId id="527" r:id="rId23"/>
    <p:sldId id="529" r:id="rId24"/>
    <p:sldId id="517" r:id="rId25"/>
    <p:sldId id="536" r:id="rId26"/>
    <p:sldId id="530" r:id="rId27"/>
    <p:sldId id="531" r:id="rId28"/>
    <p:sldId id="532" r:id="rId29"/>
    <p:sldId id="533" r:id="rId30"/>
    <p:sldId id="534" r:id="rId31"/>
    <p:sldId id="535" r:id="rId32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37421"/>
    <a:srgbClr val="008000"/>
    <a:srgbClr val="7686C2"/>
    <a:srgbClr val="FDB813"/>
    <a:srgbClr val="CBD1E7"/>
    <a:srgbClr val="AEB7DA"/>
    <a:srgbClr val="929FCE"/>
    <a:srgbClr val="FF9933"/>
    <a:srgbClr val="E7A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74" autoAdjust="0"/>
    <p:restoredTop sz="94790" autoAdjust="0"/>
  </p:normalViewPr>
  <p:slideViewPr>
    <p:cSldViewPr snapToGrid="0" snapToObjects="1">
      <p:cViewPr>
        <p:scale>
          <a:sx n="75" d="100"/>
          <a:sy n="75" d="100"/>
        </p:scale>
        <p:origin x="-906" y="276"/>
      </p:cViewPr>
      <p:guideLst>
        <p:guide orient="horz" pos="2160"/>
        <p:guide orient="horz" pos="976"/>
        <p:guide orient="horz" pos="4172"/>
        <p:guide orient="horz" pos="562"/>
        <p:guide orient="horz" pos="3991"/>
        <p:guide pos="2880"/>
        <p:guide pos="195"/>
        <p:guide pos="5478"/>
        <p:guide pos="47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116"/>
    </p:cViewPr>
  </p:sorterViewPr>
  <p:notesViewPr>
    <p:cSldViewPr snapToGrid="0" snapToObjects="1">
      <p:cViewPr varScale="1">
        <p:scale>
          <a:sx n="53" d="100"/>
          <a:sy n="53" d="100"/>
        </p:scale>
        <p:origin x="-2640" y="-90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4813" cy="49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6" y="2"/>
            <a:ext cx="2944813" cy="49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2" y="4714877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165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6" y="9428165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A82B705-37E5-48D3-AF10-6AD43690C7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89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i="1" dirty="0" smtClean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4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7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7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7183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7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07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normalisation = density</a:t>
            </a:r>
            <a:r>
              <a:rPr lang="en-GB" baseline="0" dirty="0" smtClean="0"/>
              <a:t>, turbulence and shear corrections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6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normalisation = density</a:t>
            </a:r>
            <a:r>
              <a:rPr lang="en-GB" baseline="0" dirty="0" smtClean="0"/>
              <a:t>, turbulence and shear corrections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6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normalisation = density</a:t>
            </a:r>
            <a:r>
              <a:rPr lang="en-GB" baseline="0" dirty="0" smtClean="0"/>
              <a:t>, turbulence and shear corrections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normalisation = density</a:t>
            </a:r>
            <a:r>
              <a:rPr lang="en-GB" baseline="0" dirty="0" smtClean="0"/>
              <a:t>, turbulence and shear corrections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4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46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4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REWS is not</a:t>
            </a:r>
            <a:r>
              <a:rPr lang="en-GB" baseline="0" dirty="0" smtClean="0"/>
              <a:t> a piece of hardware, rather it is a definition of wind speed measurement. You can measure this using either mast or RSD in theory, although only RSD is practical.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46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REWS is not</a:t>
            </a:r>
            <a:r>
              <a:rPr lang="en-GB" baseline="0" dirty="0" smtClean="0"/>
              <a:t> a piece of hardware, rather it is a definition of wind speed measurement. You can measure this using either mast or RSD in theory, although only RSD is practical.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4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REWS is not</a:t>
            </a:r>
            <a:r>
              <a:rPr lang="en-GB" baseline="0" dirty="0" smtClean="0"/>
              <a:t> a piece of hardware, rather it is a definition of wind speed measurement. You can measure this using either mast or RSD in theory, although only RSD is practical.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4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4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Z:\Logos\icons\RES_6icons_we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128" y="4244810"/>
            <a:ext cx="7656838" cy="116166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A5324F8-EFEF-4C5F-811A-35CC7624F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2" descr="Z:\Logos\RES logo folder\logo_300x600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11856" y="880599"/>
            <a:ext cx="2687112" cy="1343556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84738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64117" y="1697754"/>
            <a:ext cx="4394198" cy="4757022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MARINE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4601030" y="1411055"/>
            <a:ext cx="45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INFRASTRUCTURE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Z:\Logos\icons\transmissionIcon2-01.png"/>
          <p:cNvPicPr>
            <a:picLocks noChangeAspect="1" noChangeArrowheads="1"/>
          </p:cNvPicPr>
          <p:nvPr userDrawn="1"/>
        </p:nvPicPr>
        <p:blipFill>
          <a:blip r:embed="rId2" cstate="print"/>
          <a:srcRect l="23780" t="31868" r="24805" b="12097"/>
          <a:stretch>
            <a:fillRect/>
          </a:stretch>
        </p:blipFill>
        <p:spPr bwMode="auto">
          <a:xfrm>
            <a:off x="275572" y="2191916"/>
            <a:ext cx="4033381" cy="439577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601030" y="2057386"/>
            <a:ext cx="454297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86786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3048000"/>
            <a:ext cx="5279596" cy="3508376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470400" y="2057386"/>
            <a:ext cx="46736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4470400" y="1411055"/>
            <a:ext cx="463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ENERGY SERVICES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3076" name="Picture 4" descr="http://www.zephirlidar.com/wp-content/uploads/2015/09/RES-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56" y="656926"/>
            <a:ext cx="2592851" cy="172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Z:\Group\Branding Elements\Logos\Icons\RES_5icons_LATEST_notext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460" y="4339366"/>
            <a:ext cx="7153276" cy="130492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420" y="795867"/>
            <a:ext cx="903657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33" y="5139267"/>
            <a:ext cx="5486400" cy="1216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5238" y="730250"/>
            <a:ext cx="2019300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730250"/>
            <a:ext cx="5907088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D086E-44DA-4C43-B922-063D4B92383C}" type="slidenum">
              <a:rPr lang="en-US">
                <a:solidFill>
                  <a:srgbClr val="969696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Picture 5" descr="Holding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1"/>
            <a:ext cx="5507590" cy="40386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5655733" y="1411055"/>
            <a:ext cx="238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WIND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819" y="2057386"/>
            <a:ext cx="4800600" cy="4051499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55733" y="1411055"/>
            <a:ext cx="282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SOLAR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886786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3048000"/>
            <a:ext cx="5279596" cy="3508376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470400" y="2057386"/>
            <a:ext cx="46736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4470400" y="1411055"/>
            <a:ext cx="463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STORAGE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601030" y="1411055"/>
            <a:ext cx="45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TRANSMISSION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Z:\Logos\icons\transmissionIcon2-01.png"/>
          <p:cNvPicPr>
            <a:picLocks noChangeAspect="1" noChangeArrowheads="1"/>
          </p:cNvPicPr>
          <p:nvPr userDrawn="1"/>
        </p:nvPicPr>
        <p:blipFill>
          <a:blip r:embed="rId2" cstate="print"/>
          <a:srcRect l="23780" t="31868" r="24805" b="12097"/>
          <a:stretch>
            <a:fillRect/>
          </a:stretch>
        </p:blipFill>
        <p:spPr bwMode="auto">
          <a:xfrm>
            <a:off x="275572" y="2191916"/>
            <a:ext cx="4033381" cy="439577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601030" y="2057386"/>
            <a:ext cx="454297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DSM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496" y="2215759"/>
            <a:ext cx="4669536" cy="397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E241BDB6-BDA9-484C-A22A-63C06A8607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01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B5E73987-C3BF-4BD1-A177-BF8CA6B4C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0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02CC2EA2-8F48-4EF2-8CD9-2E9BBA3C85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74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2CC27170-326B-42A8-95F9-102A3E130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5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5D3D644D-3ED8-4575-B9C3-4BAF59C43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69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C66162E0-7E3E-4227-B978-AF3FAB0F3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8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9BB91A31-5E11-4FCB-9A55-C923050EE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029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F6A6FE91-3F8C-4503-B3CF-4313F74045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52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2B7A6F36-B570-4722-BF35-602471952D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34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85DFA302-0E03-4527-A6D9-A763C712D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50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BBFE1DE-1DF0-4AD8-AC1B-B29A20A88D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420" y="795867"/>
            <a:ext cx="903657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33" y="5139267"/>
            <a:ext cx="5486400" cy="1216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5238" y="730250"/>
            <a:ext cx="2019300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730250"/>
            <a:ext cx="5907088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D086E-44DA-4C43-B922-063D4B9238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5" descr="Holding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1"/>
            <a:ext cx="5507590" cy="40386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5655733" y="1411055"/>
            <a:ext cx="238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WIND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819" y="2057386"/>
            <a:ext cx="4800600" cy="4051499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55733" y="1411055"/>
            <a:ext cx="282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SOLAR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83716" name="Picture 4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82135" y="1506348"/>
            <a:ext cx="3352800" cy="49484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THERMAL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566722" name="Picture 2" descr="Z:\Logos\RES logo folder\RES_logo_transparent.png"/>
          <p:cNvPicPr>
            <a:picLocks noChangeAspect="1" noChangeArrowheads="1"/>
          </p:cNvPicPr>
          <p:nvPr userDrawn="1"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7940518" y="384207"/>
            <a:ext cx="687821" cy="336127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397" r:id="rId1"/>
    <p:sldLayoutId id="2147493398" r:id="rId2"/>
    <p:sldLayoutId id="2147493402" r:id="rId3"/>
    <p:sldLayoutId id="2147493403" r:id="rId4"/>
    <p:sldLayoutId id="2147493405" r:id="rId5"/>
    <p:sldLayoutId id="2147493407" r:id="rId6"/>
    <p:sldLayoutId id="2147493408" r:id="rId7"/>
    <p:sldLayoutId id="2147493409" r:id="rId8"/>
    <p:sldLayoutId id="2147493410" r:id="rId9"/>
    <p:sldLayoutId id="2147493411" r:id="rId10"/>
    <p:sldLayoutId id="2147493412" r:id="rId11"/>
    <p:sldLayoutId id="2147493413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566722" name="Picture 2" descr="Z:\Logos\RES logo folder\RES_logo_transparent.png"/>
          <p:cNvPicPr>
            <a:picLocks noChangeAspect="1" noChangeArrowheads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7940518" y="384207"/>
            <a:ext cx="687821" cy="336127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15" r:id="rId1"/>
    <p:sldLayoutId id="2147493416" r:id="rId2"/>
    <p:sldLayoutId id="2147493417" r:id="rId3"/>
    <p:sldLayoutId id="2147493418" r:id="rId4"/>
    <p:sldLayoutId id="2147493419" r:id="rId5"/>
    <p:sldLayoutId id="2147493420" r:id="rId6"/>
    <p:sldLayoutId id="2147493421" r:id="rId7"/>
    <p:sldLayoutId id="2147493422" r:id="rId8"/>
    <p:sldLayoutId id="2147493423" r:id="rId9"/>
    <p:sldLayoutId id="2147493424" r:id="rId10"/>
    <p:sldLayoutId id="2147493425" r:id="rId11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 descr="shutterstock_7702669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3838" y="6454775"/>
            <a:ext cx="938212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FFFFFF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D3C449EC-8B5B-423D-85C9-041567C17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27" r:id="rId1"/>
    <p:sldLayoutId id="2147493428" r:id="rId2"/>
    <p:sldLayoutId id="2147493429" r:id="rId3"/>
    <p:sldLayoutId id="2147493430" r:id="rId4"/>
    <p:sldLayoutId id="2147493431" r:id="rId5"/>
    <p:sldLayoutId id="2147493432" r:id="rId6"/>
    <p:sldLayoutId id="2147493433" r:id="rId7"/>
    <p:sldLayoutId id="2147493434" r:id="rId8"/>
    <p:sldLayoutId id="2147493435" r:id="rId9"/>
    <p:sldLayoutId id="2147493436" r:id="rId10"/>
    <p:sldLayoutId id="214749343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ecm1/livelink/llisapi.dll/properties/4179025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ecm1/livelink/llisapi.dll/properties/4256275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hyperlink" Target="http://ecm1/livelink/llisapi.dll/properties/41829326" TargetMode="External"/><Relationship Id="rId4" Type="http://schemas.openxmlformats.org/officeDocument/2006/relationships/hyperlink" Target="http://ecm1/livelink/llisapi.dll/properties/4179025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hyperlink" Target="../42251838/E.13.3%20Cat%20B%20Uncertainty%20in%20the%20Wind%20Speed%20Measurement.xlsx" TargetMode="External"/><Relationship Id="rId4" Type="http://schemas.openxmlformats.org/officeDocument/2006/relationships/hyperlink" Target="http://ecm1/livelink/llisapi.dll/properties/4179025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hyperlink" Target="../42251838/E.13.3%20Cat%20B%20Uncertainty%20in%20the%20Wind%20Speed%20Measurement.xlsx" TargetMode="External"/><Relationship Id="rId4" Type="http://schemas.openxmlformats.org/officeDocument/2006/relationships/hyperlink" Target="http://ecm1/livelink/llisapi.dll/properties/41790255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ecm1/livelink/llisapi.dll/properties/42082290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ecm1/livelink/llisapi.dll/properties/4187411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ecm1/livelink/llisapi.dll/properties/41890841" TargetMode="External"/><Relationship Id="rId11" Type="http://schemas.openxmlformats.org/officeDocument/2006/relationships/image" Target="../media/image21.png"/><Relationship Id="rId5" Type="http://schemas.openxmlformats.org/officeDocument/2006/relationships/hyperlink" Target="../42251838/E.13.3%20Cat%20B%20Uncertainty%20in%20the%20Wind%20Speed%20Measurement.xlsx" TargetMode="External"/><Relationship Id="rId10" Type="http://schemas.openxmlformats.org/officeDocument/2006/relationships/hyperlink" Target="http://ecm1/livelink/llisapi.dll/properties/42295236" TargetMode="External"/><Relationship Id="rId4" Type="http://schemas.openxmlformats.org/officeDocument/2006/relationships/hyperlink" Target="http://ecm1/livelink/llisapi.dll/properties/41790255" TargetMode="External"/><Relationship Id="rId9" Type="http://schemas.openxmlformats.org/officeDocument/2006/relationships/hyperlink" Target="http://ecm1/livelink/llisapi.dll/properties/4217429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ecm1/livelink/llisapi.dll/properties/4229523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hyperlink" Target="http://ecm1/livelink/llisapi.dll/properties/42293525" TargetMode="External"/><Relationship Id="rId4" Type="http://schemas.openxmlformats.org/officeDocument/2006/relationships/hyperlink" Target="http://ecm1/livelink/llisapi.dll/properties/41790255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ecm1/livelink/llisapi.dll?func=ll&amp;objaction=versionproperties&amp;objid=42295236&amp;vernum=79" TargetMode="External"/><Relationship Id="rId3" Type="http://schemas.openxmlformats.org/officeDocument/2006/relationships/hyperlink" Target="http://ecm1/livelink/llisapi.dll?func=ll&amp;objaction=versionproperties&amp;objid=41790255&amp;vernum=50" TargetMode="External"/><Relationship Id="rId7" Type="http://schemas.openxmlformats.org/officeDocument/2006/relationships/hyperlink" Target="http://ecm1/livelink/llisapi.dll?func=ll&amp;objaction=versionproperties&amp;objid=42325151&amp;vernum=35" TargetMode="External"/><Relationship Id="rId12" Type="http://schemas.openxmlformats.org/officeDocument/2006/relationships/hyperlink" Target="http://ecm1/livelink/llisapi.dll?func=ll&amp;objaction=versionproperties&amp;objid=42174296&amp;vernum=12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ecm1/livelink/llisapi.dll?func=ll&amp;objaction=versionproperties&amp;objid=41829326&amp;vernum=48" TargetMode="External"/><Relationship Id="rId11" Type="http://schemas.openxmlformats.org/officeDocument/2006/relationships/hyperlink" Target="http://ecm1/livelink/llisapi.dll?func=ll&amp;objaction=versionproperties&amp;objid=41874115&amp;vernum=96" TargetMode="External"/><Relationship Id="rId5" Type="http://schemas.openxmlformats.org/officeDocument/2006/relationships/hyperlink" Target="http://ecm1/livelink/llisapi.dll?func=ll&amp;objaction=versionproperties&amp;objid=42251949&amp;vernum=101" TargetMode="External"/><Relationship Id="rId10" Type="http://schemas.openxmlformats.org/officeDocument/2006/relationships/hyperlink" Target="http://ecm1/livelink/llisapi.dll?func=ll&amp;objaction=versionproperties&amp;objid=41890841&amp;vernum=114" TargetMode="External"/><Relationship Id="rId4" Type="http://schemas.openxmlformats.org/officeDocument/2006/relationships/hyperlink" Target="http://ecm1/livelink/llisapi.dll?func=ll&amp;objaction=versionproperties&amp;objid=42562755&amp;vernum=92" TargetMode="External"/><Relationship Id="rId9" Type="http://schemas.openxmlformats.org/officeDocument/2006/relationships/hyperlink" Target="http://ecm1/livelink/llisapi.dll?func=ll&amp;objaction=versionproperties&amp;objid=42293525&amp;vernum=100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3772813" y="758756"/>
            <a:ext cx="5089086" cy="2327343"/>
          </a:xfrm>
          <a:prstGeom prst="rect">
            <a:avLst/>
          </a:prstGeom>
        </p:spPr>
        <p:txBody>
          <a:bodyPr/>
          <a:lstStyle/>
          <a:p>
            <a:r>
              <a:rPr lang="en-GB" sz="2400" b="1" dirty="0" smtClean="0">
                <a:solidFill>
                  <a:srgbClr val="F37421"/>
                </a:solidFill>
                <a:latin typeface="+mj-lt"/>
                <a:cs typeface="Arial" charset="0"/>
              </a:rPr>
              <a:t>IEC 61400-12-1 FDIS 2016 Consensus Analysis Project</a:t>
            </a:r>
          </a:p>
          <a:p>
            <a:endParaRPr lang="en-GB" sz="2400" dirty="0" smtClean="0">
              <a:solidFill>
                <a:srgbClr val="F37421"/>
              </a:solidFill>
              <a:latin typeface="+mj-lt"/>
              <a:cs typeface="Arial" charset="0"/>
            </a:endParaRPr>
          </a:p>
          <a:p>
            <a:r>
              <a:rPr lang="en-GB" sz="2000" dirty="0" smtClean="0">
                <a:solidFill>
                  <a:srgbClr val="F37421"/>
                </a:solidFill>
                <a:latin typeface="+mj-lt"/>
                <a:cs typeface="Arial" charset="0"/>
              </a:rPr>
              <a:t>Lee Cameron</a:t>
            </a:r>
          </a:p>
          <a:p>
            <a:endParaRPr lang="en-GB" sz="2000" dirty="0" smtClean="0">
              <a:solidFill>
                <a:srgbClr val="F37421"/>
              </a:solidFill>
              <a:latin typeface="+mj-lt"/>
              <a:cs typeface="Arial" charset="0"/>
            </a:endParaRPr>
          </a:p>
          <a:p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December 13, 2016</a:t>
            </a:r>
          </a:p>
          <a:p>
            <a:endParaRPr lang="en-GB" sz="2000" dirty="0" smtClean="0">
              <a:solidFill>
                <a:srgbClr val="F37421"/>
              </a:solidFill>
              <a:latin typeface="+mn-lt"/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Calculations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165098" y="30458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884652"/>
            <a:ext cx="8078788" cy="5291724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Uncertainty combination</a:t>
            </a:r>
          </a:p>
          <a:p>
            <a:endParaRPr lang="en-GB" sz="2000" dirty="0"/>
          </a:p>
          <a:p>
            <a:r>
              <a:rPr lang="en-GB" sz="2000" dirty="0" smtClean="0"/>
              <a:t>Equation E.8 in the standard gives the method for combining separate uncertainty contributions to give overall uncertainty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393951" y="3708069"/>
            <a:ext cx="0" cy="95283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300" y="4666841"/>
            <a:ext cx="363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Category A uncertainties</a:t>
            </a:r>
          </a:p>
          <a:p>
            <a:r>
              <a:rPr lang="en-GB" dirty="0" smtClean="0"/>
              <a:t>Statistical uncertainties, based on the data. Due to statistical scatter, do not account for potential bias.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892300" y="3136900"/>
            <a:ext cx="8382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607050" y="3708069"/>
            <a:ext cx="0" cy="8338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0711" y="4660900"/>
            <a:ext cx="4392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Category B uncertainties</a:t>
            </a:r>
          </a:p>
          <a:p>
            <a:r>
              <a:rPr lang="en-GB" dirty="0" smtClean="0"/>
              <a:t>To reflect potential bias in instrumentation and due to methodology.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3517900" y="3162300"/>
            <a:ext cx="41783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65099" y="6043173"/>
            <a:ext cx="8978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smtClean="0"/>
              <a:t>We have a made spreadsheet demonstrating the calculation of each category A and B uncertainty component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351948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Components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222250" y="14456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990600"/>
            <a:ext cx="8078788" cy="51730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Category A - Power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0" indent="0" algn="ctr">
              <a:buNone/>
            </a:pPr>
            <a:r>
              <a:rPr lang="en-GB" sz="2000" i="1" dirty="0" smtClean="0">
                <a:hlinkClick r:id="rId4"/>
              </a:rPr>
              <a:t>“Power Curve Measurement Using The Method of Bins.xlsx”</a:t>
            </a:r>
            <a:endParaRPr lang="en-GB" sz="2000" i="1" dirty="0" smtClean="0"/>
          </a:p>
          <a:p>
            <a:pPr marL="0" indent="0" algn="ctr">
              <a:buNone/>
            </a:pPr>
            <a:endParaRPr lang="en-GB" sz="2000" i="1" dirty="0"/>
          </a:p>
          <a:p>
            <a:r>
              <a:rPr lang="en-GB" sz="2000" dirty="0" smtClean="0"/>
              <a:t>Simple and well understood</a:t>
            </a:r>
          </a:p>
          <a:p>
            <a:pPr lvl="1"/>
            <a:r>
              <a:rPr lang="en-GB" dirty="0" smtClean="0"/>
              <a:t>Related to the standard deviation in each power curve bin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949452" y="1536700"/>
            <a:ext cx="330200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5313" r="31901" b="31458"/>
          <a:stretch/>
        </p:blipFill>
        <p:spPr bwMode="auto">
          <a:xfrm>
            <a:off x="165098" y="4203700"/>
            <a:ext cx="54229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1972" r="3097" b="2281"/>
          <a:stretch/>
        </p:blipFill>
        <p:spPr bwMode="auto">
          <a:xfrm>
            <a:off x="5813425" y="3710829"/>
            <a:ext cx="2873375" cy="279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176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Components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222250" y="14456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990600"/>
            <a:ext cx="8420102" cy="51730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Category A - Site Calibration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0" indent="0" algn="ctr">
              <a:buNone/>
            </a:pPr>
            <a:r>
              <a:rPr lang="en-GB" sz="2000" i="1" dirty="0">
                <a:hlinkClick r:id="rId4"/>
              </a:rPr>
              <a:t>“Site Calibration Using Linear Regression.xlsx”</a:t>
            </a:r>
            <a:endParaRPr lang="en-GB" sz="2000" i="1" dirty="0"/>
          </a:p>
          <a:p>
            <a:pPr marL="0" indent="0" algn="ctr">
              <a:buNone/>
            </a:pPr>
            <a:endParaRPr lang="en-GB" sz="2000" i="1" dirty="0"/>
          </a:p>
          <a:p>
            <a:r>
              <a:rPr lang="en-GB" sz="2000" dirty="0" smtClean="0"/>
              <a:t>New in this issue of the standard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Based on “K-Fold Analysis”:</a:t>
            </a:r>
            <a:endParaRPr lang="en-GB" dirty="0"/>
          </a:p>
          <a:p>
            <a:pPr marL="809625" lvl="1" indent="-342900">
              <a:buFont typeface="+mj-lt"/>
              <a:buAutoNum type="arabicPeriod"/>
            </a:pPr>
            <a:endParaRPr lang="en-GB" dirty="0" smtClean="0"/>
          </a:p>
          <a:p>
            <a:pPr marL="809625" lvl="1" indent="-342900">
              <a:buFont typeface="+mj-lt"/>
              <a:buAutoNum type="arabicPeriod"/>
            </a:pPr>
            <a:r>
              <a:rPr lang="en-GB" dirty="0" smtClean="0"/>
              <a:t>Break the site calibration filtered dataset into 10 subsets (“folds”)</a:t>
            </a:r>
          </a:p>
          <a:p>
            <a:pPr marL="809625" lvl="1" indent="-342900">
              <a:buFont typeface="+mj-lt"/>
              <a:buAutoNum type="arabicPeriod"/>
            </a:pPr>
            <a:endParaRPr lang="en-GB" dirty="0" smtClean="0"/>
          </a:p>
          <a:p>
            <a:pPr marL="809625" lvl="1" indent="-342900">
              <a:buFont typeface="+mj-lt"/>
              <a:buAutoNum type="arabicPeriod"/>
            </a:pPr>
            <a:r>
              <a:rPr lang="en-GB" dirty="0" smtClean="0"/>
              <a:t>Predict turbine mast wind speed for each subset using the calibration data from the other 9 folds</a:t>
            </a:r>
          </a:p>
          <a:p>
            <a:pPr marL="809625" lvl="1" indent="-342900">
              <a:buFont typeface="+mj-lt"/>
              <a:buAutoNum type="arabicPeriod"/>
            </a:pPr>
            <a:endParaRPr lang="en-GB" dirty="0" smtClean="0"/>
          </a:p>
          <a:p>
            <a:pPr marL="809625" lvl="1" indent="-342900">
              <a:buFont typeface="+mj-lt"/>
              <a:buAutoNum type="arabicPeriod"/>
            </a:pPr>
            <a:r>
              <a:rPr lang="en-GB" dirty="0" smtClean="0"/>
              <a:t>Uncertainty is based on the standard deviation of prediction error in each fold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2406652" y="1536700"/>
            <a:ext cx="330200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189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Components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222250" y="14456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990600"/>
            <a:ext cx="8078788" cy="51730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Category B - Power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0" indent="0" algn="ctr">
              <a:buNone/>
            </a:pPr>
            <a:endParaRPr lang="en-GB" sz="2000" i="1" dirty="0" smtClean="0">
              <a:hlinkClick r:id="rId4"/>
            </a:endParaRPr>
          </a:p>
          <a:p>
            <a:pPr marL="0" indent="0" algn="ctr">
              <a:buNone/>
            </a:pPr>
            <a:endParaRPr lang="en-GB" sz="2000" i="1" dirty="0">
              <a:hlinkClick r:id="rId4"/>
            </a:endParaRPr>
          </a:p>
          <a:p>
            <a:pPr marL="0" indent="0" algn="ctr">
              <a:buNone/>
            </a:pPr>
            <a:endParaRPr lang="en-GB" sz="2000" i="1" dirty="0">
              <a:hlinkClick r:id="rId4"/>
            </a:endParaRPr>
          </a:p>
          <a:p>
            <a:pPr marL="0" indent="0" algn="ctr">
              <a:buNone/>
            </a:pPr>
            <a:r>
              <a:rPr lang="en-GB" sz="2000" i="1" dirty="0" smtClean="0">
                <a:hlinkClick r:id="rId5"/>
              </a:rPr>
              <a:t>“E.5 Category B Uncertainty in Electric Power.xlsx”</a:t>
            </a:r>
            <a:endParaRPr lang="en-GB" sz="2000" i="1" dirty="0" smtClean="0"/>
          </a:p>
          <a:p>
            <a:pPr marL="0" indent="0" algn="ctr">
              <a:buNone/>
            </a:pPr>
            <a:endParaRPr lang="en-GB" sz="2000" i="1" dirty="0"/>
          </a:p>
          <a:p>
            <a:r>
              <a:rPr lang="en-GB" sz="2000" dirty="0" smtClean="0"/>
              <a:t>Uncertainties due to:</a:t>
            </a:r>
          </a:p>
          <a:p>
            <a:pPr lvl="1"/>
            <a:r>
              <a:rPr lang="en-GB" dirty="0" smtClean="0"/>
              <a:t>Current and voltage transformers</a:t>
            </a:r>
          </a:p>
          <a:p>
            <a:pPr lvl="1"/>
            <a:r>
              <a:rPr lang="en-GB" dirty="0" smtClean="0"/>
              <a:t>Power transducer</a:t>
            </a:r>
          </a:p>
          <a:p>
            <a:pPr lvl="1"/>
            <a:r>
              <a:rPr lang="en-GB" dirty="0" smtClean="0"/>
              <a:t>Data acquisition</a:t>
            </a:r>
          </a:p>
          <a:p>
            <a:pPr lvl="1"/>
            <a:endParaRPr lang="en-GB" dirty="0"/>
          </a:p>
          <a:p>
            <a:r>
              <a:rPr lang="en-GB" dirty="0" smtClean="0"/>
              <a:t>Depends on the classification of voltage and current transformers </a:t>
            </a:r>
          </a:p>
          <a:p>
            <a:pPr lvl="1"/>
            <a:r>
              <a:rPr lang="en-GB" dirty="0" smtClean="0"/>
              <a:t>IEC 60044-1 </a:t>
            </a:r>
            <a:r>
              <a:rPr lang="en-GB" dirty="0" smtClean="0">
                <a:sym typeface="Wingdings" panose="05000000000000000000" pitchFamily="2" charset="2"/>
              </a:rPr>
              <a:t>gives uncertainties for different class of </a:t>
            </a:r>
            <a:r>
              <a:rPr lang="en-GB" dirty="0" smtClean="0"/>
              <a:t>current transformers</a:t>
            </a:r>
          </a:p>
          <a:p>
            <a:pPr lvl="1"/>
            <a:r>
              <a:rPr lang="en-GB" dirty="0" smtClean="0"/>
              <a:t>IEC 60688-1 </a:t>
            </a:r>
            <a:r>
              <a:rPr lang="en-GB" dirty="0">
                <a:sym typeface="Wingdings" panose="05000000000000000000" pitchFamily="2" charset="2"/>
              </a:rPr>
              <a:t>gives </a:t>
            </a:r>
            <a:r>
              <a:rPr lang="en-GB" dirty="0" smtClean="0">
                <a:sym typeface="Wingdings" panose="05000000000000000000" pitchFamily="2" charset="2"/>
              </a:rPr>
              <a:t>uncertainties </a:t>
            </a:r>
            <a:r>
              <a:rPr lang="en-GB" dirty="0">
                <a:sym typeface="Wingdings" panose="05000000000000000000" pitchFamily="2" charset="2"/>
              </a:rPr>
              <a:t>for different class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smtClean="0"/>
              <a:t>power transducers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3587752" y="1549400"/>
            <a:ext cx="330200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9" t="46771" r="42057" b="48333"/>
          <a:stretch/>
        </p:blipFill>
        <p:spPr bwMode="auto">
          <a:xfrm>
            <a:off x="2279652" y="2432050"/>
            <a:ext cx="3276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3784603" y="2107870"/>
            <a:ext cx="0" cy="31449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84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222250" y="13186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863600"/>
            <a:ext cx="8078788" cy="51730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Category B – Wind Speed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0" indent="0" algn="ctr">
              <a:buNone/>
            </a:pPr>
            <a:endParaRPr lang="en-GB" sz="2000" i="1" dirty="0" smtClean="0">
              <a:hlinkClick r:id="rId4"/>
            </a:endParaRPr>
          </a:p>
          <a:p>
            <a:pPr marL="0" indent="0" algn="ctr">
              <a:buNone/>
            </a:pPr>
            <a:endParaRPr lang="en-GB" sz="2000" i="1" dirty="0" smtClean="0">
              <a:hlinkClick r:id="rId4"/>
            </a:endParaRPr>
          </a:p>
          <a:p>
            <a:pPr marL="0" indent="0" algn="ctr">
              <a:buNone/>
            </a:pPr>
            <a:endParaRPr lang="en-GB" sz="2000" i="1" dirty="0" smtClean="0">
              <a:hlinkClick r:id="rId5" action="ppaction://hlinkfile"/>
            </a:endParaRPr>
          </a:p>
          <a:p>
            <a:pPr marL="0" indent="0" algn="ctr">
              <a:buNone/>
            </a:pPr>
            <a:endParaRPr lang="en-GB" sz="2000" i="1" dirty="0">
              <a:hlinkClick r:id="rId5" action="ppaction://hlinkfil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27086" r="33855" b="67916"/>
          <a:stretch/>
        </p:blipFill>
        <p:spPr bwMode="auto">
          <a:xfrm>
            <a:off x="2546349" y="2172875"/>
            <a:ext cx="397208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Components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076700" y="1397000"/>
            <a:ext cx="635000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94203" y="1871085"/>
            <a:ext cx="0" cy="31449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6" t="37563" r="26237" b="56553"/>
          <a:stretch/>
        </p:blipFill>
        <p:spPr bwMode="auto">
          <a:xfrm>
            <a:off x="1155105" y="4026698"/>
            <a:ext cx="6478195" cy="57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403600" y="2222500"/>
            <a:ext cx="546100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632203" y="2696586"/>
            <a:ext cx="0" cy="25190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2800" y="2921000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“due to hardware used”, i.e. WS measurement instrumentation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32206" y="3273890"/>
            <a:ext cx="0" cy="30002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500" y="3590800"/>
            <a:ext cx="4533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cup or sonic anemometer: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Components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Pre-test calibration,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GB" dirty="0" smtClean="0"/>
              <a:t>ost-test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Lightning Finial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Data </a:t>
            </a:r>
            <a:r>
              <a:rPr lang="en-GB" dirty="0"/>
              <a:t>a</a:t>
            </a:r>
            <a:r>
              <a:rPr lang="en-GB" dirty="0" smtClean="0"/>
              <a:t>cquisition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685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222250" y="13186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863600"/>
            <a:ext cx="8078788" cy="51730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Category B – Wind Speed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0" indent="0" algn="ctr">
              <a:buNone/>
            </a:pPr>
            <a:endParaRPr lang="en-GB" sz="2000" i="1" dirty="0" smtClean="0">
              <a:hlinkClick r:id="rId4"/>
            </a:endParaRPr>
          </a:p>
          <a:p>
            <a:pPr marL="0" indent="0" algn="ctr">
              <a:buNone/>
            </a:pPr>
            <a:endParaRPr lang="en-GB" sz="2000" i="1" dirty="0" smtClean="0">
              <a:hlinkClick r:id="rId4"/>
            </a:endParaRPr>
          </a:p>
          <a:p>
            <a:pPr marL="0" indent="0" algn="ctr">
              <a:buNone/>
            </a:pPr>
            <a:endParaRPr lang="en-GB" sz="2000" i="1" dirty="0" smtClean="0">
              <a:hlinkClick r:id="rId5" action="ppaction://hlinkfile"/>
            </a:endParaRPr>
          </a:p>
          <a:p>
            <a:pPr marL="0" indent="0" algn="ctr">
              <a:buNone/>
            </a:pPr>
            <a:endParaRPr lang="en-GB" sz="2000" i="1" dirty="0">
              <a:hlinkClick r:id="rId5" action="ppaction://hlinkfil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27086" r="33855" b="67916"/>
          <a:stretch/>
        </p:blipFill>
        <p:spPr bwMode="auto">
          <a:xfrm>
            <a:off x="2546349" y="2172875"/>
            <a:ext cx="397208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Components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076700" y="1397000"/>
            <a:ext cx="635000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94203" y="1871085"/>
            <a:ext cx="0" cy="31449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403600" y="2222500"/>
            <a:ext cx="546100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632203" y="2696586"/>
            <a:ext cx="0" cy="25190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2800" y="2921000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“due to hardware used”, i.e. WS measurement instrumentation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32206" y="3273890"/>
            <a:ext cx="0" cy="30002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500" y="3590800"/>
            <a:ext cx="5854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RSD: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Components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Verification test vs mast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In-situ comparison to mast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RSD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Flow variation in the measurement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Monitoring of the RSD</a:t>
            </a:r>
            <a:endParaRPr lang="en-GB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2" t="56301" r="26432" b="38480"/>
          <a:stretch/>
        </p:blipFill>
        <p:spPr bwMode="auto">
          <a:xfrm>
            <a:off x="1314934" y="4030956"/>
            <a:ext cx="6520966" cy="51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269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222250" y="13186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863600"/>
            <a:ext cx="8547102" cy="51730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Category B – Wind Speed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0" indent="0" algn="ctr">
              <a:buNone/>
            </a:pPr>
            <a:endParaRPr lang="en-GB" sz="2000" i="1" dirty="0" smtClean="0">
              <a:hlinkClick r:id="rId4"/>
            </a:endParaRPr>
          </a:p>
          <a:p>
            <a:pPr marL="0" indent="0" algn="ctr">
              <a:buNone/>
            </a:pPr>
            <a:endParaRPr lang="en-GB" sz="2000" i="1" dirty="0" smtClean="0">
              <a:hlinkClick r:id="rId4"/>
            </a:endParaRPr>
          </a:p>
          <a:p>
            <a:pPr marL="0" indent="0" algn="ctr">
              <a:buNone/>
            </a:pPr>
            <a:r>
              <a:rPr lang="en-GB" sz="2000" i="1" dirty="0" smtClean="0">
                <a:hlinkClick r:id="rId5" action="ppaction://hlinkfile"/>
              </a:rPr>
              <a:t>"E.13.3 Category B Uncertainty in the Wind Speed Measurement.xlsx"</a:t>
            </a:r>
            <a:endParaRPr lang="en-GB" sz="2000" i="1" dirty="0"/>
          </a:p>
          <a:p>
            <a:endParaRPr lang="en-GB" sz="2000" dirty="0"/>
          </a:p>
          <a:p>
            <a:r>
              <a:rPr lang="en-GB" sz="2000" dirty="0" smtClean="0"/>
              <a:t>Uncertainties </a:t>
            </a:r>
            <a:r>
              <a:rPr lang="en-GB" sz="2000" dirty="0"/>
              <a:t>due to:</a:t>
            </a:r>
          </a:p>
          <a:p>
            <a:pPr lvl="1"/>
            <a:r>
              <a:rPr lang="en-GB" dirty="0"/>
              <a:t>Hardware </a:t>
            </a:r>
            <a:r>
              <a:rPr lang="en-GB" dirty="0" smtClean="0"/>
              <a:t>used</a:t>
            </a:r>
          </a:p>
          <a:p>
            <a:pPr lvl="2"/>
            <a:r>
              <a:rPr lang="en-GB" dirty="0" smtClean="0">
                <a:hlinkClick r:id="rId6"/>
              </a:rPr>
              <a:t>"E.13.4 Category B uncertainty in wind speed from cup or sonic.xlsx"</a:t>
            </a:r>
            <a:endParaRPr lang="en-GB" dirty="0"/>
          </a:p>
          <a:p>
            <a:pPr lvl="2"/>
            <a:r>
              <a:rPr lang="en-GB" dirty="0" smtClean="0">
                <a:hlinkClick r:id="rId7"/>
              </a:rPr>
              <a:t>"E.13.5 Category B uncertainty in wind speed from RSD.xlsx"</a:t>
            </a:r>
            <a:endParaRPr lang="en-GB" dirty="0"/>
          </a:p>
          <a:p>
            <a:pPr lvl="2"/>
            <a:r>
              <a:rPr lang="en-GB" dirty="0" smtClean="0">
                <a:hlinkClick r:id="rId8"/>
              </a:rPr>
              <a:t>"E.13.6 Category B uncertainty in wind speed from REWS.xlsx"</a:t>
            </a:r>
            <a:endParaRPr lang="en-GB" dirty="0"/>
          </a:p>
          <a:p>
            <a:pPr lvl="1"/>
            <a:r>
              <a:rPr lang="en-GB" dirty="0"/>
              <a:t>Terrain </a:t>
            </a:r>
            <a:endParaRPr lang="en-GB" dirty="0" smtClean="0"/>
          </a:p>
          <a:p>
            <a:pPr lvl="2"/>
            <a:r>
              <a:rPr lang="en-GB" dirty="0" smtClean="0">
                <a:hlinkClick r:id="rId9"/>
              </a:rPr>
              <a:t>"E.13.11 Category B uncertainty in wind speed from flow distortion due to terrain.xlsx“</a:t>
            </a:r>
            <a:endParaRPr lang="en-GB" dirty="0" smtClean="0"/>
          </a:p>
          <a:p>
            <a:pPr lvl="2"/>
            <a:r>
              <a:rPr lang="en-GB" dirty="0" smtClean="0"/>
              <a:t>Related to the site calibration (or lack thereof) </a:t>
            </a:r>
            <a:endParaRPr lang="en-GB" dirty="0"/>
          </a:p>
          <a:p>
            <a:pPr lvl="1"/>
            <a:r>
              <a:rPr lang="en-GB" dirty="0"/>
              <a:t>Air Density </a:t>
            </a:r>
            <a:r>
              <a:rPr lang="en-GB" dirty="0" smtClean="0"/>
              <a:t>Correction</a:t>
            </a:r>
          </a:p>
          <a:p>
            <a:pPr lvl="2"/>
            <a:r>
              <a:rPr lang="en-GB" dirty="0" smtClean="0">
                <a:hlinkClick r:id="rId10"/>
              </a:rPr>
              <a:t>"E.10 Category B uncertainty in Air Density.xlsx"</a:t>
            </a:r>
            <a:endParaRPr lang="en-GB" dirty="0" smtClean="0"/>
          </a:p>
          <a:p>
            <a:pPr lvl="2"/>
            <a:r>
              <a:rPr lang="en-GB" dirty="0" smtClean="0"/>
              <a:t>Related to air density correction</a:t>
            </a:r>
            <a:endParaRPr lang="en-GB" dirty="0"/>
          </a:p>
          <a:p>
            <a:pPr marL="0" indent="0" algn="ctr">
              <a:buNone/>
            </a:pPr>
            <a:endParaRPr lang="en-GB" sz="2000" i="1" dirty="0">
              <a:hlinkClick r:id="rId4"/>
            </a:endParaRPr>
          </a:p>
          <a:p>
            <a:pPr marL="0" indent="0" algn="ctr">
              <a:buNone/>
            </a:pPr>
            <a:endParaRPr lang="en-GB" sz="2000" i="1" dirty="0" smtClean="0">
              <a:hlinkClick r:id="rId5" action="ppaction://hlinkfile"/>
            </a:endParaRPr>
          </a:p>
          <a:p>
            <a:pPr marL="0" indent="0" algn="ctr">
              <a:buNone/>
            </a:pPr>
            <a:endParaRPr lang="en-GB" sz="2000" i="1" dirty="0">
              <a:hlinkClick r:id="rId5" action="ppaction://hlinkfil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27086" r="33855" b="67916"/>
          <a:stretch/>
        </p:blipFill>
        <p:spPr bwMode="auto">
          <a:xfrm>
            <a:off x="2546349" y="2172875"/>
            <a:ext cx="397208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Components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076700" y="1397000"/>
            <a:ext cx="635000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94203" y="1871085"/>
            <a:ext cx="0" cy="31449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001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Components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222250" y="14456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990600"/>
            <a:ext cx="8788402" cy="51730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Category B – Temperature, Pressure and Relative Humidity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0" indent="0" algn="ctr">
              <a:buNone/>
            </a:pPr>
            <a:endParaRPr lang="en-GB" sz="2000" i="1" dirty="0" smtClean="0"/>
          </a:p>
          <a:p>
            <a:pPr marL="0" indent="0" algn="ctr">
              <a:buNone/>
            </a:pPr>
            <a:endParaRPr lang="en-GB" sz="2000" i="1" dirty="0"/>
          </a:p>
          <a:p>
            <a:pPr marL="0" indent="0" algn="ctr">
              <a:buNone/>
            </a:pPr>
            <a:endParaRPr lang="en-GB" sz="2000" i="1" dirty="0" smtClean="0"/>
          </a:p>
          <a:p>
            <a:pPr marL="0" indent="0" algn="ctr">
              <a:buNone/>
            </a:pPr>
            <a:endParaRPr lang="en-GB" sz="2000" i="1" dirty="0" smtClean="0"/>
          </a:p>
          <a:p>
            <a:pPr marL="0" indent="0" algn="ctr">
              <a:buNone/>
            </a:pPr>
            <a:endParaRPr lang="en-GB" sz="2000" i="1" dirty="0"/>
          </a:p>
          <a:p>
            <a:pPr marL="0" indent="0" algn="ctr">
              <a:buNone/>
            </a:pPr>
            <a:endParaRPr lang="en-GB" sz="2000" i="1" dirty="0"/>
          </a:p>
          <a:p>
            <a:pPr marL="0" indent="0" algn="ctr">
              <a:buNone/>
            </a:pPr>
            <a:r>
              <a:rPr lang="en-GB" sz="2000" i="1" dirty="0" smtClean="0">
                <a:hlinkClick r:id="rId4"/>
              </a:rPr>
              <a:t>"E.10 Category B uncertainty in Air Density.xlsx"</a:t>
            </a:r>
            <a:endParaRPr lang="en-GB" sz="2000" i="1" dirty="0"/>
          </a:p>
          <a:p>
            <a:endParaRPr lang="en-GB" dirty="0" smtClean="0"/>
          </a:p>
          <a:p>
            <a:r>
              <a:rPr lang="en-GB" sz="1700" dirty="0" smtClean="0"/>
              <a:t>Relative humidity was not included in the previous standard</a:t>
            </a:r>
          </a:p>
          <a:p>
            <a:endParaRPr lang="en-GB" sz="1700" dirty="0" smtClean="0"/>
          </a:p>
          <a:p>
            <a:r>
              <a:rPr lang="en-GB" sz="1700" dirty="0" smtClean="0"/>
              <a:t>Same </a:t>
            </a:r>
            <a:r>
              <a:rPr lang="en-GB" sz="1700" dirty="0"/>
              <a:t>components, but sensitivity factor has changed in this issue of the </a:t>
            </a:r>
            <a:r>
              <a:rPr lang="en-GB" sz="1700" dirty="0" smtClean="0"/>
              <a:t>standard</a:t>
            </a:r>
          </a:p>
          <a:p>
            <a:endParaRPr lang="en-GB" sz="1700" dirty="0"/>
          </a:p>
          <a:p>
            <a:r>
              <a:rPr lang="en-GB" sz="1700" dirty="0" smtClean="0"/>
              <a:t>All informed by manufacturer specs with extra penalties if measurement is far from hub height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4699003" y="1539380"/>
            <a:ext cx="698498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514600" y="1936275"/>
            <a:ext cx="2244731" cy="34857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1" t="48168" r="36034" b="45788"/>
          <a:stretch/>
        </p:blipFill>
        <p:spPr bwMode="auto">
          <a:xfrm>
            <a:off x="254000" y="2284845"/>
            <a:ext cx="2755900" cy="41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8000" y="2703925"/>
            <a:ext cx="2247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Temperature: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Shielding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Mounting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9" t="30437" r="38281" b="61006"/>
          <a:stretch/>
        </p:blipFill>
        <p:spPr bwMode="auto">
          <a:xfrm>
            <a:off x="6183315" y="2284845"/>
            <a:ext cx="2382835" cy="59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6740532" y="1958481"/>
            <a:ext cx="993768" cy="32636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02400" y="2703924"/>
            <a:ext cx="22479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Relative Humidity: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Mounting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3" t="50862" r="39713" b="42308"/>
          <a:stretch/>
        </p:blipFill>
        <p:spPr bwMode="auto">
          <a:xfrm>
            <a:off x="3968750" y="2259445"/>
            <a:ext cx="2044700" cy="47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5397500" y="1958481"/>
            <a:ext cx="288931" cy="32636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84817" y="1554493"/>
            <a:ext cx="698498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6253165" y="1542556"/>
            <a:ext cx="698498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717928" y="2720776"/>
            <a:ext cx="22479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Pressure: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Mounting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 smtClean="0"/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528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Components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222250" y="14456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990600"/>
            <a:ext cx="8078788" cy="5173076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Category B – Method related components</a:t>
            </a:r>
          </a:p>
          <a:p>
            <a:endParaRPr lang="en-GB" sz="2000" dirty="0" smtClean="0"/>
          </a:p>
          <a:p>
            <a:endParaRPr lang="en-GB" sz="2000" dirty="0"/>
          </a:p>
          <a:p>
            <a:pPr marL="0" indent="0" algn="ctr">
              <a:buNone/>
            </a:pPr>
            <a:endParaRPr lang="en-GB" sz="2000" i="1" dirty="0">
              <a:hlinkClick r:id="rId4"/>
            </a:endParaRPr>
          </a:p>
          <a:p>
            <a:pPr marL="0" indent="0" algn="ctr">
              <a:buNone/>
            </a:pPr>
            <a:endParaRPr lang="en-GB" sz="2000" i="1" dirty="0">
              <a:hlinkClick r:id="rId4"/>
            </a:endParaRPr>
          </a:p>
          <a:p>
            <a:pPr marL="0" indent="0" algn="ctr">
              <a:buNone/>
            </a:pPr>
            <a:r>
              <a:rPr lang="en-GB" sz="2000" i="1" dirty="0" smtClean="0">
                <a:hlinkClick r:id="rId5"/>
              </a:rPr>
              <a:t>"E.13.15 Category B Uncertainty Calculation for Method related components.xlsx"</a:t>
            </a:r>
            <a:endParaRPr lang="en-GB" sz="2000" i="1" dirty="0" smtClean="0"/>
          </a:p>
          <a:p>
            <a:endParaRPr lang="en-GB" sz="2000" dirty="0" smtClean="0"/>
          </a:p>
          <a:p>
            <a:r>
              <a:rPr lang="en-GB" sz="2000" dirty="0" smtClean="0"/>
              <a:t>Many </a:t>
            </a:r>
            <a:r>
              <a:rPr lang="en-GB" sz="2000" dirty="0"/>
              <a:t>new sub-components in this issue of the </a:t>
            </a:r>
            <a:r>
              <a:rPr lang="en-GB" sz="2000" dirty="0" smtClean="0"/>
              <a:t>standard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 smtClean="0"/>
              <a:t>Uncertainties due to:</a:t>
            </a:r>
          </a:p>
          <a:p>
            <a:pPr lvl="1"/>
            <a:r>
              <a:rPr lang="en-GB" sz="1500" dirty="0" smtClean="0"/>
              <a:t>Uncertainty in calculation of wind shear &amp; veer</a:t>
            </a:r>
          </a:p>
          <a:p>
            <a:pPr lvl="1"/>
            <a:r>
              <a:rPr lang="en-GB" sz="1500" dirty="0" smtClean="0"/>
              <a:t>Uncertainty due to lack of knowledge of </a:t>
            </a:r>
            <a:r>
              <a:rPr lang="en-GB" sz="1500" dirty="0" err="1" smtClean="0"/>
              <a:t>upflow</a:t>
            </a:r>
            <a:r>
              <a:rPr lang="en-GB" sz="1500" dirty="0" smtClean="0"/>
              <a:t> angle &amp; turbulence</a:t>
            </a:r>
          </a:p>
          <a:p>
            <a:pPr lvl="1"/>
            <a:r>
              <a:rPr lang="en-GB" sz="1500" dirty="0" smtClean="0"/>
              <a:t>Uncertainty due to unquantifiable seasonal effects</a:t>
            </a:r>
          </a:p>
          <a:p>
            <a:pPr lvl="1"/>
            <a:r>
              <a:rPr lang="en-GB" sz="1500" dirty="0" smtClean="0"/>
              <a:t>Uncertainty due to cold climate</a:t>
            </a:r>
          </a:p>
          <a:p>
            <a:pPr lvl="1"/>
            <a:r>
              <a:rPr lang="en-GB" sz="1500" dirty="0" smtClean="0"/>
              <a:t>Uncertainty due to turbulence normalisation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37400" y="1587500"/>
            <a:ext cx="593725" cy="44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t="51282" r="26824" b="42308"/>
          <a:stretch/>
        </p:blipFill>
        <p:spPr bwMode="auto">
          <a:xfrm>
            <a:off x="2159000" y="2247900"/>
            <a:ext cx="49784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6396038" y="1981447"/>
            <a:ext cx="766762" cy="25284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855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Performance Analysis Procedure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17"/>
          <a:stretch/>
        </p:blipFill>
        <p:spPr bwMode="auto">
          <a:xfrm>
            <a:off x="1477963" y="893176"/>
            <a:ext cx="6243637" cy="579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028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Contextual Introduction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/>
        </p:nvSpPr>
        <p:spPr bwMode="auto">
          <a:xfrm>
            <a:off x="219075" y="808538"/>
            <a:ext cx="8705850" cy="529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000" u="sng" dirty="0" smtClean="0"/>
              <a:t>IEC 61400-12-1: </a:t>
            </a:r>
            <a:r>
              <a:rPr lang="en-GB" sz="2000" i="1" u="sng" dirty="0" smtClean="0"/>
              <a:t>“Power Performance Measurements of Electricity Producing Wind Turbines”</a:t>
            </a:r>
          </a:p>
          <a:p>
            <a:endParaRPr lang="en-GB" sz="2000" dirty="0" smtClean="0"/>
          </a:p>
          <a:p>
            <a:r>
              <a:rPr lang="en-GB" sz="2000" dirty="0" smtClean="0"/>
              <a:t>Last published in 2005. New issue due in beginning of 2017.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Remote Sensing Devices </a:t>
            </a:r>
          </a:p>
          <a:p>
            <a:pPr lvl="2"/>
            <a:r>
              <a:rPr lang="en-GB" dirty="0" smtClean="0"/>
              <a:t>Only met masts were allowed previously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Rotor Equivalent Wind Speed </a:t>
            </a:r>
          </a:p>
          <a:p>
            <a:pPr lvl="2"/>
            <a:r>
              <a:rPr lang="en-GB" dirty="0" smtClean="0"/>
              <a:t>To correct for the influence of shear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Turbulence Renormalisation</a:t>
            </a:r>
          </a:p>
          <a:p>
            <a:pPr lvl="2"/>
            <a:r>
              <a:rPr lang="en-GB" dirty="0" smtClean="0"/>
              <a:t>To correct for the influence of turbulence</a:t>
            </a:r>
          </a:p>
          <a:p>
            <a:pPr lvl="2"/>
            <a:endParaRPr lang="en-GB" dirty="0"/>
          </a:p>
          <a:p>
            <a:pPr lvl="1"/>
            <a:r>
              <a:rPr lang="en-GB" dirty="0" smtClean="0"/>
              <a:t>Many changes to the uncertainty method to reflect these changes in instrumentation and method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Lots of other small changes</a:t>
            </a:r>
          </a:p>
          <a:p>
            <a:pPr lvl="2"/>
            <a:r>
              <a:rPr lang="en-GB" dirty="0" smtClean="0"/>
              <a:t>Relative humidity influence on density, statistical uncertainty due to site calibration considered, changes to anemometer classification, etc</a:t>
            </a:r>
            <a:r>
              <a:rPr lang="en-GB" dirty="0"/>
              <a:t>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0112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PCWG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9224"/>
            <a:ext cx="8078788" cy="4613275"/>
          </a:xfrm>
        </p:spPr>
        <p:txBody>
          <a:bodyPr/>
          <a:lstStyle/>
          <a:p>
            <a:r>
              <a:rPr lang="en-GB" dirty="0" smtClean="0"/>
              <a:t>The worked examples have been shared with group members via the PCWG </a:t>
            </a:r>
            <a:r>
              <a:rPr lang="en-GB" dirty="0" err="1" smtClean="0"/>
              <a:t>DropBox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 number of issues were pointed out: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Some issues with combination of </a:t>
            </a:r>
            <a:r>
              <a:rPr lang="en-GB" dirty="0"/>
              <a:t>uncertainties in “</a:t>
            </a:r>
            <a:r>
              <a:rPr lang="en-GB" i="1" dirty="0"/>
              <a:t>E.2 Combining </a:t>
            </a:r>
            <a:r>
              <a:rPr lang="en-GB" i="1" dirty="0" err="1" smtClean="0"/>
              <a:t>Uncertainties.xlslx</a:t>
            </a:r>
            <a:r>
              <a:rPr lang="en-GB" dirty="0" smtClean="0"/>
              <a:t>”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Further clarification/commentary on some aspects of the methodology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Coverage factor to apply calibration certificates (k=1 for consistency with other uncertainty components)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Other small errors in formulae and captions</a:t>
            </a:r>
          </a:p>
        </p:txBody>
      </p:sp>
    </p:spTree>
    <p:extLst>
      <p:ext uri="{BB962C8B-B14F-4D97-AF65-F5344CB8AC3E}">
        <p14:creationId xmlns:p14="http://schemas.microsoft.com/office/powerpoint/2010/main" val="844700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PCWG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882824"/>
            <a:ext cx="8078788" cy="4613275"/>
          </a:xfrm>
        </p:spPr>
        <p:txBody>
          <a:bodyPr/>
          <a:lstStyle/>
          <a:p>
            <a:r>
              <a:rPr lang="en-GB" dirty="0" smtClean="0"/>
              <a:t>These </a:t>
            </a:r>
            <a:r>
              <a:rPr lang="en-GB" dirty="0"/>
              <a:t>issues </a:t>
            </a:r>
            <a:r>
              <a:rPr lang="en-GB" dirty="0" smtClean="0"/>
              <a:t>are being addressed </a:t>
            </a:r>
            <a:r>
              <a:rPr lang="en-GB" dirty="0"/>
              <a:t>and version 2 of the spreadsheets will be added to the </a:t>
            </a:r>
            <a:r>
              <a:rPr lang="en-GB" dirty="0" err="1"/>
              <a:t>DropBox</a:t>
            </a:r>
            <a:r>
              <a:rPr lang="en-GB" dirty="0"/>
              <a:t> for final review by PCWG members soon</a:t>
            </a:r>
          </a:p>
          <a:p>
            <a:pPr lvl="1"/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They will then be </a:t>
            </a:r>
            <a:r>
              <a:rPr lang="en-GB" dirty="0"/>
              <a:t>open-sourced via the PCWG website</a:t>
            </a:r>
          </a:p>
          <a:p>
            <a:pPr marL="466725" lvl="1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24500" r="51042" b="57334"/>
          <a:stretch/>
        </p:blipFill>
        <p:spPr bwMode="auto">
          <a:xfrm>
            <a:off x="2197100" y="1720850"/>
            <a:ext cx="4572000" cy="119795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8584" r="46667" b="48500"/>
          <a:stretch/>
        </p:blipFill>
        <p:spPr bwMode="auto">
          <a:xfrm>
            <a:off x="2197100" y="3149600"/>
            <a:ext cx="4559300" cy="1399339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8666" r="42709" b="48334"/>
          <a:stretch/>
        </p:blipFill>
        <p:spPr bwMode="auto">
          <a:xfrm>
            <a:off x="1987550" y="4772199"/>
            <a:ext cx="4978400" cy="141362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4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196850" y="1003300"/>
            <a:ext cx="8642350" cy="5122276"/>
          </a:xfrm>
          <a:prstGeom prst="rect">
            <a:avLst/>
          </a:prstGeom>
        </p:spPr>
        <p:txBody>
          <a:bodyPr/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-12700">
              <a:buNone/>
            </a:pPr>
            <a:r>
              <a:rPr lang="en-GB" sz="2200" b="1" kern="0" dirty="0" smtClean="0"/>
              <a:t>REFERENCES</a:t>
            </a:r>
            <a:endParaRPr lang="en-GB" sz="2200" b="1" kern="0" dirty="0"/>
          </a:p>
          <a:p>
            <a:pPr marL="0" indent="-12700">
              <a:buNone/>
            </a:pPr>
            <a:endParaRPr lang="en-GB" sz="1300" b="1" kern="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en-GB" sz="1300" dirty="0"/>
              <a:t>[1] Lawrence, A., (2016), </a:t>
            </a:r>
            <a:r>
              <a:rPr lang="en-GB" sz="1300" i="1" dirty="0"/>
              <a:t>Power Curve Measurement Using Method of Bins</a:t>
            </a:r>
            <a:r>
              <a:rPr lang="en-GB" sz="1300" dirty="0"/>
              <a:t>, RES CALCULATION, </a:t>
            </a:r>
            <a:r>
              <a:rPr lang="en-GB" sz="1300" dirty="0">
                <a:hlinkClick r:id="rId3"/>
              </a:rPr>
              <a:t>TC01-037758</a:t>
            </a:r>
            <a:r>
              <a:rPr lang="en-GB" sz="1300" dirty="0"/>
              <a:t>, Issue 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dirty="0"/>
              <a:t>[2] Lawrence, A., (2016), </a:t>
            </a:r>
            <a:r>
              <a:rPr lang="en-GB" sz="1300" i="1" dirty="0"/>
              <a:t>Site Calibration Using Linear Regression</a:t>
            </a:r>
            <a:r>
              <a:rPr lang="en-GB" sz="1300" dirty="0"/>
              <a:t>, RES CALCULATION, </a:t>
            </a:r>
            <a:r>
              <a:rPr lang="en-GB" sz="1300" dirty="0">
                <a:hlinkClick r:id="rId4"/>
              </a:rPr>
              <a:t>TC01-038042</a:t>
            </a:r>
            <a:r>
              <a:rPr lang="en-GB" sz="1300" dirty="0"/>
              <a:t>, Issue 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dirty="0"/>
              <a:t>[3] Cameron, L., (2016), </a:t>
            </a:r>
            <a:r>
              <a:rPr lang="en-GB" sz="1300" i="1" dirty="0"/>
              <a:t>E.2 Combining Uncertainties</a:t>
            </a:r>
            <a:r>
              <a:rPr lang="en-GB" sz="1300" dirty="0"/>
              <a:t>, RES CALCULATION, </a:t>
            </a:r>
            <a:r>
              <a:rPr lang="en-GB" sz="1300" dirty="0">
                <a:hlinkClick r:id="rId5"/>
              </a:rPr>
              <a:t>TC01-037849</a:t>
            </a:r>
            <a:r>
              <a:rPr lang="en-GB" sz="1300" dirty="0"/>
              <a:t>, Issue 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dirty="0"/>
              <a:t>[4] Lawrence, A., (2016), </a:t>
            </a:r>
            <a:r>
              <a:rPr lang="en-GB" sz="1300" i="1" dirty="0"/>
              <a:t>E.5 Category B Uncertainty in Electric Power</a:t>
            </a:r>
            <a:r>
              <a:rPr lang="en-GB" sz="1300" dirty="0"/>
              <a:t>, RES CALCULATION, </a:t>
            </a:r>
            <a:r>
              <a:rPr lang="en-GB" sz="1300" dirty="0">
                <a:hlinkClick r:id="rId6"/>
              </a:rPr>
              <a:t>TC01-037769</a:t>
            </a:r>
            <a:r>
              <a:rPr lang="en-GB" sz="1300" dirty="0"/>
              <a:t>, Issue 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dirty="0"/>
              <a:t>[5] Cameron, L., (2016), </a:t>
            </a:r>
            <a:r>
              <a:rPr lang="en-GB" sz="1300" i="1" dirty="0"/>
              <a:t>E.13.3 Category B Uncertainty in the Wind Speed Measurement.xlsx</a:t>
            </a:r>
            <a:r>
              <a:rPr lang="en-GB" sz="1300" dirty="0"/>
              <a:t>, RES CALCULATION, </a:t>
            </a:r>
            <a:r>
              <a:rPr lang="en-GB" sz="1300" dirty="0">
                <a:hlinkClick r:id="rId7"/>
              </a:rPr>
              <a:t>TC01-037880</a:t>
            </a:r>
            <a:r>
              <a:rPr lang="en-GB" sz="1300" dirty="0"/>
              <a:t>, Issue 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dirty="0"/>
              <a:t>[6] Cameron, L., (2016), </a:t>
            </a:r>
            <a:r>
              <a:rPr lang="en-GB" sz="1300" i="1" dirty="0"/>
              <a:t>E.10 Category B uncertainty in Air Density</a:t>
            </a:r>
            <a:r>
              <a:rPr lang="en-GB" sz="1300" dirty="0"/>
              <a:t>, RES CALCULATION, </a:t>
            </a:r>
            <a:r>
              <a:rPr lang="en-GB" sz="1300" dirty="0">
                <a:hlinkClick r:id="rId8"/>
              </a:rPr>
              <a:t>TC01-037869</a:t>
            </a:r>
            <a:r>
              <a:rPr lang="en-GB" sz="1300" dirty="0"/>
              <a:t>, Issue 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dirty="0"/>
              <a:t>[7] Cameron, L., (2016), </a:t>
            </a:r>
            <a:r>
              <a:rPr lang="en-GB" sz="1300" i="1" dirty="0"/>
              <a:t>E.13.15 Category B Uncertainty Calculation for Method related components</a:t>
            </a:r>
            <a:r>
              <a:rPr lang="en-GB" sz="1300" dirty="0"/>
              <a:t>, </a:t>
            </a:r>
            <a:r>
              <a:rPr lang="en-GB" sz="1300" dirty="0" smtClean="0"/>
              <a:t>RES CALCULATION</a:t>
            </a:r>
            <a:r>
              <a:rPr lang="en-GB" sz="1300" dirty="0"/>
              <a:t>, </a:t>
            </a:r>
            <a:r>
              <a:rPr lang="en-GB" sz="1300" dirty="0">
                <a:hlinkClick r:id="rId9"/>
              </a:rPr>
              <a:t>TC01-037863</a:t>
            </a:r>
            <a:r>
              <a:rPr lang="en-GB" sz="1300" dirty="0"/>
              <a:t>, Issue </a:t>
            </a:r>
            <a:r>
              <a:rPr lang="en-GB" sz="1300" dirty="0" smtClean="0"/>
              <a:t>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kern="0" dirty="0" smtClean="0"/>
              <a:t>[8] </a:t>
            </a:r>
            <a:r>
              <a:rPr lang="en-GB" sz="1300" dirty="0"/>
              <a:t>Cameron, L., (2016), </a:t>
            </a:r>
            <a:r>
              <a:rPr lang="en-GB" sz="1300" i="1" dirty="0"/>
              <a:t>E.13.4 Category B uncertainty in wind speed from cup or sonic</a:t>
            </a:r>
            <a:r>
              <a:rPr lang="en-GB" sz="1300" dirty="0"/>
              <a:t>, RES CALCULATION, </a:t>
            </a:r>
            <a:r>
              <a:rPr lang="en-GB" sz="1300" dirty="0">
                <a:hlinkClick r:id="rId10"/>
              </a:rPr>
              <a:t>TC01-037795</a:t>
            </a:r>
            <a:r>
              <a:rPr lang="en-GB" sz="1300" dirty="0"/>
              <a:t>, Issue </a:t>
            </a:r>
            <a:r>
              <a:rPr lang="en-GB" sz="1300" dirty="0" smtClean="0"/>
              <a:t>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kern="0" dirty="0" smtClean="0"/>
              <a:t>[9] </a:t>
            </a:r>
            <a:r>
              <a:rPr lang="en-GB" sz="1300" dirty="0"/>
              <a:t>Cameron, L., (2016), </a:t>
            </a:r>
            <a:r>
              <a:rPr lang="en-GB" sz="1300" i="1" dirty="0"/>
              <a:t>E.13.5 Category B uncertainty in wind speed from RSD</a:t>
            </a:r>
            <a:r>
              <a:rPr lang="en-GB" sz="1300" dirty="0"/>
              <a:t>, RES CALCULATION, </a:t>
            </a:r>
            <a:r>
              <a:rPr lang="en-GB" sz="1300" dirty="0">
                <a:hlinkClick r:id="rId11"/>
              </a:rPr>
              <a:t>TC01-037792</a:t>
            </a:r>
            <a:r>
              <a:rPr lang="en-GB" sz="1300" dirty="0"/>
              <a:t>, Issue </a:t>
            </a:r>
            <a:r>
              <a:rPr lang="en-GB" sz="1300" dirty="0" smtClean="0"/>
              <a:t>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kern="0" dirty="0" smtClean="0"/>
              <a:t>[10] </a:t>
            </a:r>
            <a:r>
              <a:rPr lang="en-GB" sz="1300" dirty="0"/>
              <a:t>Cameron, L., (2016), </a:t>
            </a:r>
            <a:r>
              <a:rPr lang="en-GB" sz="1300" i="1" dirty="0"/>
              <a:t>E.13.11 Category B uncertainty in wind speed from flow distortion due to terrain</a:t>
            </a:r>
            <a:r>
              <a:rPr lang="en-GB" sz="1300" dirty="0"/>
              <a:t>, RES CALCULATION, </a:t>
            </a:r>
            <a:r>
              <a:rPr lang="en-GB" sz="1300" dirty="0">
                <a:hlinkClick r:id="rId12"/>
              </a:rPr>
              <a:t>TC01-037833</a:t>
            </a:r>
            <a:r>
              <a:rPr lang="en-GB" sz="1300" dirty="0"/>
              <a:t>, Issue </a:t>
            </a:r>
            <a:r>
              <a:rPr lang="en-GB" sz="1300" dirty="0" smtClean="0"/>
              <a:t>01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300" kern="0" dirty="0" smtClean="0"/>
              <a:t>[11] Cameron, L., (2016) </a:t>
            </a:r>
            <a:r>
              <a:rPr lang="en-GB" sz="1300" i="1" kern="0" dirty="0" smtClean="0"/>
              <a:t>E.13.6 </a:t>
            </a:r>
            <a:r>
              <a:rPr lang="en-GB" sz="1300" i="1" kern="0" dirty="0" err="1" smtClean="0"/>
              <a:t>Categiry</a:t>
            </a:r>
            <a:r>
              <a:rPr lang="en-GB" sz="1300" i="1" kern="0" dirty="0" smtClean="0"/>
              <a:t> B uncertainty in wind speed from REWS</a:t>
            </a:r>
            <a:r>
              <a:rPr lang="en-GB" sz="1300" kern="0" dirty="0" smtClean="0"/>
              <a:t>, RES CALCULATION, TC01-037812, Not yet issued</a:t>
            </a:r>
            <a:endParaRPr lang="en-GB" sz="1300" kern="0" dirty="0"/>
          </a:p>
          <a:p>
            <a:pPr marL="0" indent="0">
              <a:spcAft>
                <a:spcPts val="600"/>
              </a:spcAft>
              <a:buNone/>
            </a:pP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443646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Reflections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89224"/>
            <a:ext cx="8078788" cy="4613275"/>
          </a:xfrm>
        </p:spPr>
        <p:txBody>
          <a:bodyPr/>
          <a:lstStyle/>
          <a:p>
            <a:r>
              <a:rPr lang="en-GB" dirty="0" smtClean="0"/>
              <a:t>The new standard is much more complicated than the previous version</a:t>
            </a:r>
          </a:p>
          <a:p>
            <a:pPr lvl="1"/>
            <a:r>
              <a:rPr lang="en-GB" dirty="0" smtClean="0"/>
              <a:t>More potential measurement setups allowed</a:t>
            </a:r>
          </a:p>
          <a:p>
            <a:pPr lvl="1"/>
            <a:r>
              <a:rPr lang="en-GB" dirty="0" smtClean="0"/>
              <a:t>More sophisticated analysis methods (e.g. REWS, turbulence renormalisation)</a:t>
            </a:r>
          </a:p>
          <a:p>
            <a:pPr lvl="1"/>
            <a:endParaRPr lang="en-GB" dirty="0"/>
          </a:p>
          <a:p>
            <a:r>
              <a:rPr lang="en-GB" dirty="0" smtClean="0"/>
              <a:t>The uncertainty annex is “informative” </a:t>
            </a:r>
          </a:p>
          <a:p>
            <a:pPr lvl="1"/>
            <a:r>
              <a:rPr lang="en-GB" dirty="0" smtClean="0"/>
              <a:t>It is not a firm set of rules but gives guidance on how to perform uncertainty calculations</a:t>
            </a:r>
          </a:p>
          <a:p>
            <a:pPr lvl="1"/>
            <a:r>
              <a:rPr lang="en-GB" dirty="0" smtClean="0"/>
              <a:t>Often sections are open to interpretation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RES will open source these workbooks through PCWG website to guide the industry on how to sensibly interpret the uncertainty annexes</a:t>
            </a:r>
          </a:p>
          <a:p>
            <a:endParaRPr lang="en-GB" dirty="0"/>
          </a:p>
          <a:p>
            <a:r>
              <a:rPr lang="en-GB" dirty="0" smtClean="0"/>
              <a:t>The standard is not complete</a:t>
            </a:r>
          </a:p>
          <a:p>
            <a:pPr lvl="1"/>
            <a:r>
              <a:rPr lang="en-GB" dirty="0" smtClean="0"/>
              <a:t>Some typos, incompatible units in equations etc.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47730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Presentation Contents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5750" y="1265652"/>
            <a:ext cx="8078788" cy="5291724"/>
          </a:xfrm>
        </p:spPr>
        <p:txBody>
          <a:bodyPr/>
          <a:lstStyle/>
          <a:p>
            <a:r>
              <a:rPr lang="en-GB" sz="2000" b="1" dirty="0" smtClean="0"/>
              <a:t>Power Performance Test Procedure</a:t>
            </a:r>
          </a:p>
          <a:p>
            <a:endParaRPr lang="en-GB" dirty="0"/>
          </a:p>
          <a:p>
            <a:r>
              <a:rPr lang="en-GB" sz="2000" b="1" dirty="0" smtClean="0"/>
              <a:t>Power Curve Uncertainty Consensus Analyses</a:t>
            </a:r>
          </a:p>
          <a:p>
            <a:pPr lvl="1"/>
            <a:r>
              <a:rPr lang="en-GB" sz="1800" dirty="0" smtClean="0"/>
              <a:t>Project Plan</a:t>
            </a:r>
          </a:p>
          <a:p>
            <a:pPr lvl="1"/>
            <a:r>
              <a:rPr lang="en-GB" sz="1800" dirty="0" smtClean="0"/>
              <a:t>Uncertainty calculations</a:t>
            </a:r>
          </a:p>
          <a:p>
            <a:pPr lvl="2"/>
            <a:r>
              <a:rPr lang="en-GB" sz="1600" dirty="0" smtClean="0"/>
              <a:t>Combination of components, </a:t>
            </a:r>
          </a:p>
          <a:p>
            <a:pPr lvl="2"/>
            <a:r>
              <a:rPr lang="en-GB" sz="1600" dirty="0" smtClean="0"/>
              <a:t>Category A uncertainties</a:t>
            </a:r>
          </a:p>
          <a:p>
            <a:pPr lvl="2"/>
            <a:r>
              <a:rPr lang="en-GB" sz="1600" dirty="0" smtClean="0"/>
              <a:t>Category B </a:t>
            </a:r>
            <a:r>
              <a:rPr lang="en-GB" sz="1600" dirty="0"/>
              <a:t>uncertainties</a:t>
            </a:r>
            <a:endParaRPr lang="en-GB" sz="1600" dirty="0" smtClean="0"/>
          </a:p>
          <a:p>
            <a:pPr lvl="2"/>
            <a:r>
              <a:rPr lang="en-GB" sz="1600" dirty="0" smtClean="0"/>
              <a:t>Map </a:t>
            </a:r>
            <a:r>
              <a:rPr lang="en-GB" sz="1600" dirty="0"/>
              <a:t>of the </a:t>
            </a:r>
            <a:r>
              <a:rPr lang="en-GB" sz="1600" dirty="0" smtClean="0"/>
              <a:t>consensus analysis workbooks</a:t>
            </a:r>
            <a:endParaRPr lang="en-GB" sz="1600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sz="2000" b="1" dirty="0" smtClean="0"/>
              <a:t>PCWG Feedback</a:t>
            </a:r>
          </a:p>
          <a:p>
            <a:endParaRPr lang="en-GB" sz="2000" b="1" dirty="0" smtClean="0"/>
          </a:p>
          <a:p>
            <a:r>
              <a:rPr lang="en-GB" sz="2000" b="1" dirty="0" smtClean="0"/>
              <a:t>Conclusions</a:t>
            </a:r>
            <a:endParaRPr lang="en-GB" sz="20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50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Simplistic Power </a:t>
            </a:r>
            <a:r>
              <a:rPr lang="en-GB" dirty="0"/>
              <a:t>Performance Test Procedure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5750" y="812628"/>
            <a:ext cx="8078788" cy="5291724"/>
          </a:xfrm>
        </p:spPr>
        <p:txBody>
          <a:bodyPr/>
          <a:lstStyle/>
          <a:p>
            <a:r>
              <a:rPr lang="en-GB" sz="2000" dirty="0" smtClean="0"/>
              <a:t>Before the turbine is built, we erect two masts (or RSDs?)</a:t>
            </a:r>
          </a:p>
          <a:p>
            <a:pPr lvl="1"/>
            <a:r>
              <a:rPr lang="en-GB" dirty="0" smtClean="0"/>
              <a:t>One were the turbine will be located</a:t>
            </a:r>
          </a:p>
          <a:p>
            <a:pPr lvl="1"/>
            <a:r>
              <a:rPr lang="en-GB" dirty="0" smtClean="0"/>
              <a:t>One at a distance approximately 2.5 rotor diameters away</a:t>
            </a:r>
          </a:p>
          <a:p>
            <a:pPr lvl="1"/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The data we collect allows us to establish a relationship in wind speed between the two locations</a:t>
            </a:r>
          </a:p>
          <a:p>
            <a:pPr lvl="1"/>
            <a:r>
              <a:rPr lang="en-GB" dirty="0" smtClean="0"/>
              <a:t>This is known as the site calibration phase</a:t>
            </a:r>
            <a:endParaRPr lang="en-GB" dirty="0"/>
          </a:p>
        </p:txBody>
      </p:sp>
      <p:grpSp>
        <p:nvGrpSpPr>
          <p:cNvPr id="24" name="Group 23"/>
          <p:cNvGrpSpPr/>
          <p:nvPr/>
        </p:nvGrpSpPr>
        <p:grpSpPr>
          <a:xfrm>
            <a:off x="1309328" y="2099666"/>
            <a:ext cx="1008112" cy="2880320"/>
            <a:chOff x="3275856" y="2780928"/>
            <a:chExt cx="1008112" cy="2880320"/>
          </a:xfrm>
        </p:grpSpPr>
        <p:sp>
          <p:nvSpPr>
            <p:cNvPr id="12" name="Rectangle 11"/>
            <p:cNvSpPr/>
            <p:nvPr/>
          </p:nvSpPr>
          <p:spPr>
            <a:xfrm>
              <a:off x="3635896" y="2996952"/>
              <a:ext cx="72008" cy="26642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47864" y="2996952"/>
              <a:ext cx="648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347864" y="2852936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347864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3275856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3995936" y="2852936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995936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3923928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707904" y="4149080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4211960" y="4005064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211960" y="3933056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/>
            <p:cNvSpPr/>
            <p:nvPr/>
          </p:nvSpPr>
          <p:spPr>
            <a:xfrm>
              <a:off x="4139952" y="3933056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506696" y="2730249"/>
            <a:ext cx="1008112" cy="2880320"/>
            <a:chOff x="3275856" y="2780928"/>
            <a:chExt cx="1008112" cy="2880320"/>
          </a:xfrm>
        </p:grpSpPr>
        <p:sp>
          <p:nvSpPr>
            <p:cNvPr id="26" name="Rectangle 25"/>
            <p:cNvSpPr/>
            <p:nvPr/>
          </p:nvSpPr>
          <p:spPr>
            <a:xfrm>
              <a:off x="3635896" y="2996952"/>
              <a:ext cx="72008" cy="26642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347864" y="2996952"/>
              <a:ext cx="648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3347864" y="2852936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347864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/>
            <p:cNvSpPr/>
            <p:nvPr/>
          </p:nvSpPr>
          <p:spPr>
            <a:xfrm>
              <a:off x="3275856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3995936" y="2852936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995936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/>
          </p:nvSpPr>
          <p:spPr>
            <a:xfrm>
              <a:off x="3923928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707904" y="4149080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11960" y="4005064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211960" y="3933056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4139952" y="3933056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Freeform 37"/>
          <p:cNvSpPr/>
          <p:nvPr/>
        </p:nvSpPr>
        <p:spPr>
          <a:xfrm>
            <a:off x="647700" y="4945178"/>
            <a:ext cx="7962900" cy="709304"/>
          </a:xfrm>
          <a:custGeom>
            <a:avLst/>
            <a:gdLst>
              <a:gd name="connsiteX0" fmla="*/ 0 w 7962900"/>
              <a:gd name="connsiteY0" fmla="*/ 33222 h 709304"/>
              <a:gd name="connsiteX1" fmla="*/ 1435100 w 7962900"/>
              <a:gd name="connsiteY1" fmla="*/ 45922 h 709304"/>
              <a:gd name="connsiteX2" fmla="*/ 2895600 w 7962900"/>
              <a:gd name="connsiteY2" fmla="*/ 477722 h 709304"/>
              <a:gd name="connsiteX3" fmla="*/ 3987800 w 7962900"/>
              <a:gd name="connsiteY3" fmla="*/ 617422 h 709304"/>
              <a:gd name="connsiteX4" fmla="*/ 5511800 w 7962900"/>
              <a:gd name="connsiteY4" fmla="*/ 553922 h 709304"/>
              <a:gd name="connsiteX5" fmla="*/ 6362700 w 7962900"/>
              <a:gd name="connsiteY5" fmla="*/ 693622 h 709304"/>
              <a:gd name="connsiteX6" fmla="*/ 7035800 w 7962900"/>
              <a:gd name="connsiteY6" fmla="*/ 630122 h 709304"/>
              <a:gd name="connsiteX7" fmla="*/ 7962900 w 7962900"/>
              <a:gd name="connsiteY7" fmla="*/ 20522 h 709304"/>
              <a:gd name="connsiteX8" fmla="*/ 7962900 w 7962900"/>
              <a:gd name="connsiteY8" fmla="*/ 20522 h 70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2900" h="709304">
                <a:moveTo>
                  <a:pt x="0" y="33222"/>
                </a:moveTo>
                <a:cubicBezTo>
                  <a:pt x="476250" y="2530"/>
                  <a:pt x="952500" y="-28161"/>
                  <a:pt x="1435100" y="45922"/>
                </a:cubicBezTo>
                <a:cubicBezTo>
                  <a:pt x="1917700" y="120005"/>
                  <a:pt x="2470150" y="382472"/>
                  <a:pt x="2895600" y="477722"/>
                </a:cubicBezTo>
                <a:cubicBezTo>
                  <a:pt x="3321050" y="572972"/>
                  <a:pt x="3551767" y="604722"/>
                  <a:pt x="3987800" y="617422"/>
                </a:cubicBezTo>
                <a:cubicBezTo>
                  <a:pt x="4423833" y="630122"/>
                  <a:pt x="5115983" y="541222"/>
                  <a:pt x="5511800" y="553922"/>
                </a:cubicBezTo>
                <a:cubicBezTo>
                  <a:pt x="5907617" y="566622"/>
                  <a:pt x="6108700" y="680922"/>
                  <a:pt x="6362700" y="693622"/>
                </a:cubicBezTo>
                <a:cubicBezTo>
                  <a:pt x="6616700" y="706322"/>
                  <a:pt x="6769100" y="742305"/>
                  <a:pt x="7035800" y="630122"/>
                </a:cubicBezTo>
                <a:cubicBezTo>
                  <a:pt x="7302500" y="517939"/>
                  <a:pt x="7962900" y="20522"/>
                  <a:pt x="7962900" y="20522"/>
                </a:cubicBezTo>
                <a:lnTo>
                  <a:pt x="7962900" y="2052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6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Simplistic </a:t>
            </a:r>
            <a:r>
              <a:rPr lang="en-GB" dirty="0" smtClean="0"/>
              <a:t>Power </a:t>
            </a:r>
            <a:r>
              <a:rPr lang="en-GB" dirty="0"/>
              <a:t>Performance Test Procedure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77975" y="1899937"/>
            <a:ext cx="2268358" cy="3888432"/>
            <a:chOff x="5785505" y="1844824"/>
            <a:chExt cx="2268358" cy="3888432"/>
          </a:xfrm>
        </p:grpSpPr>
        <p:sp>
          <p:nvSpPr>
            <p:cNvPr id="6" name="Rectangle 5"/>
            <p:cNvSpPr/>
            <p:nvPr/>
          </p:nvSpPr>
          <p:spPr>
            <a:xfrm>
              <a:off x="6876256" y="3140968"/>
              <a:ext cx="144016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 rot="20047101">
              <a:off x="5785505" y="3237579"/>
              <a:ext cx="1152128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6389596" y="2331484"/>
              <a:ext cx="1157881" cy="1845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 rot="12906856">
              <a:off x="6895982" y="3360269"/>
              <a:ext cx="1157881" cy="1845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6782986" y="2882900"/>
              <a:ext cx="367114" cy="3101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47428" y="2277466"/>
            <a:ext cx="1008112" cy="2880320"/>
            <a:chOff x="3275856" y="2780928"/>
            <a:chExt cx="1008112" cy="2880320"/>
          </a:xfrm>
        </p:grpSpPr>
        <p:sp>
          <p:nvSpPr>
            <p:cNvPr id="12" name="Rectangle 11"/>
            <p:cNvSpPr/>
            <p:nvPr/>
          </p:nvSpPr>
          <p:spPr>
            <a:xfrm>
              <a:off x="3635896" y="2996952"/>
              <a:ext cx="72008" cy="26642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47864" y="2996952"/>
              <a:ext cx="648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347864" y="2852936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347864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3275856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3995936" y="2852936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995936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3923928" y="2780928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707904" y="4149080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4211960" y="4005064"/>
              <a:ext cx="0" cy="14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211960" y="3933056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/>
            <p:cNvSpPr/>
            <p:nvPr/>
          </p:nvSpPr>
          <p:spPr>
            <a:xfrm>
              <a:off x="4139952" y="3933056"/>
              <a:ext cx="72008" cy="72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Freeform 37"/>
          <p:cNvSpPr/>
          <p:nvPr/>
        </p:nvSpPr>
        <p:spPr>
          <a:xfrm>
            <a:off x="685800" y="5122978"/>
            <a:ext cx="7962900" cy="709304"/>
          </a:xfrm>
          <a:custGeom>
            <a:avLst/>
            <a:gdLst>
              <a:gd name="connsiteX0" fmla="*/ 0 w 7962900"/>
              <a:gd name="connsiteY0" fmla="*/ 33222 h 709304"/>
              <a:gd name="connsiteX1" fmla="*/ 1435100 w 7962900"/>
              <a:gd name="connsiteY1" fmla="*/ 45922 h 709304"/>
              <a:gd name="connsiteX2" fmla="*/ 2895600 w 7962900"/>
              <a:gd name="connsiteY2" fmla="*/ 477722 h 709304"/>
              <a:gd name="connsiteX3" fmla="*/ 3987800 w 7962900"/>
              <a:gd name="connsiteY3" fmla="*/ 617422 h 709304"/>
              <a:gd name="connsiteX4" fmla="*/ 5511800 w 7962900"/>
              <a:gd name="connsiteY4" fmla="*/ 553922 h 709304"/>
              <a:gd name="connsiteX5" fmla="*/ 6362700 w 7962900"/>
              <a:gd name="connsiteY5" fmla="*/ 693622 h 709304"/>
              <a:gd name="connsiteX6" fmla="*/ 7035800 w 7962900"/>
              <a:gd name="connsiteY6" fmla="*/ 630122 h 709304"/>
              <a:gd name="connsiteX7" fmla="*/ 7962900 w 7962900"/>
              <a:gd name="connsiteY7" fmla="*/ 20522 h 709304"/>
              <a:gd name="connsiteX8" fmla="*/ 7962900 w 7962900"/>
              <a:gd name="connsiteY8" fmla="*/ 20522 h 70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2900" h="709304">
                <a:moveTo>
                  <a:pt x="0" y="33222"/>
                </a:moveTo>
                <a:cubicBezTo>
                  <a:pt x="476250" y="2530"/>
                  <a:pt x="952500" y="-28161"/>
                  <a:pt x="1435100" y="45922"/>
                </a:cubicBezTo>
                <a:cubicBezTo>
                  <a:pt x="1917700" y="120005"/>
                  <a:pt x="2470150" y="382472"/>
                  <a:pt x="2895600" y="477722"/>
                </a:cubicBezTo>
                <a:cubicBezTo>
                  <a:pt x="3321050" y="572972"/>
                  <a:pt x="3551767" y="604722"/>
                  <a:pt x="3987800" y="617422"/>
                </a:cubicBezTo>
                <a:cubicBezTo>
                  <a:pt x="4423833" y="630122"/>
                  <a:pt x="5115983" y="541222"/>
                  <a:pt x="5511800" y="553922"/>
                </a:cubicBezTo>
                <a:cubicBezTo>
                  <a:pt x="5907617" y="566622"/>
                  <a:pt x="6108700" y="680922"/>
                  <a:pt x="6362700" y="693622"/>
                </a:cubicBezTo>
                <a:cubicBezTo>
                  <a:pt x="6616700" y="706322"/>
                  <a:pt x="6769100" y="742305"/>
                  <a:pt x="7035800" y="630122"/>
                </a:cubicBezTo>
                <a:cubicBezTo>
                  <a:pt x="7302500" y="517939"/>
                  <a:pt x="7962900" y="20522"/>
                  <a:pt x="7962900" y="20522"/>
                </a:cubicBezTo>
                <a:lnTo>
                  <a:pt x="7962900" y="2052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 bwMode="auto">
          <a:xfrm>
            <a:off x="285750" y="861800"/>
            <a:ext cx="8566150" cy="586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 smtClean="0"/>
              <a:t>Then the “turbine mast” gets knocked down, and a turbine is erected</a:t>
            </a:r>
          </a:p>
          <a:p>
            <a:pPr lvl="1"/>
            <a:r>
              <a:rPr lang="en-GB" kern="0" dirty="0" smtClean="0"/>
              <a:t>We can infer the turbine location wind speed from the reference mast and the site calibration relationship</a:t>
            </a:r>
          </a:p>
          <a:p>
            <a:pPr lvl="1"/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endParaRPr lang="en-GB" kern="0" dirty="0" smtClean="0"/>
          </a:p>
          <a:p>
            <a:r>
              <a:rPr lang="en-GB" kern="0" dirty="0" smtClean="0"/>
              <a:t>The concurrent power and wind speed data (after filtering for wakes etc.) forms the power curve test dataset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4180845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Simplistic Power </a:t>
            </a:r>
            <a:r>
              <a:rPr lang="en-GB" dirty="0" smtClean="0"/>
              <a:t>Performance Test Procedure</a:t>
            </a:r>
            <a:endParaRPr lang="en-GB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285750" y="945564"/>
            <a:ext cx="8261350" cy="5291724"/>
          </a:xfrm>
        </p:spPr>
        <p:txBody>
          <a:bodyPr/>
          <a:lstStyle/>
          <a:p>
            <a:r>
              <a:rPr lang="en-GB" sz="2000" dirty="0" smtClean="0"/>
              <a:t>The test dataset is binned by wind speed </a:t>
            </a:r>
          </a:p>
          <a:p>
            <a:pPr lvl="1"/>
            <a:r>
              <a:rPr lang="en-GB" dirty="0" smtClean="0"/>
              <a:t>Normalisation such as density and turbulence correction can also be performed</a:t>
            </a:r>
          </a:p>
          <a:p>
            <a:r>
              <a:rPr lang="en-GB" sz="2000" dirty="0" smtClean="0"/>
              <a:t>The mean power in each bin is calculated to give the measured power curve</a:t>
            </a:r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0" y="2359025"/>
            <a:ext cx="63531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563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Simplistic Power </a:t>
            </a:r>
            <a:r>
              <a:rPr lang="en-GB" dirty="0" smtClean="0"/>
              <a:t>Performance Test Procedure</a:t>
            </a:r>
            <a:endParaRPr lang="en-GB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285750" y="945564"/>
            <a:ext cx="8261350" cy="5291724"/>
          </a:xfrm>
        </p:spPr>
        <p:txBody>
          <a:bodyPr/>
          <a:lstStyle/>
          <a:p>
            <a:r>
              <a:rPr lang="en-GB" sz="2000" dirty="0" smtClean="0"/>
              <a:t>Multiply the power curve by a long term WS distribution to calculate the Annual Energy Production (AEP):</a:t>
            </a:r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70113"/>
            <a:ext cx="37623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16400" y="3416300"/>
            <a:ext cx="113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X</a:t>
            </a:r>
            <a:endParaRPr lang="en-GB" sz="3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2030264"/>
            <a:ext cx="3644898" cy="353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048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285750" y="939626"/>
            <a:ext cx="8078788" cy="5291724"/>
          </a:xfrm>
        </p:spPr>
        <p:txBody>
          <a:bodyPr/>
          <a:lstStyle/>
          <a:p>
            <a:r>
              <a:rPr lang="en-GB" sz="2000" dirty="0" smtClean="0"/>
              <a:t>Calculated the uncertainty associated with the measured power curve, and hence the estimated AEP.</a:t>
            </a:r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Is the manufacturer’s guaranteed performance being met in reality (within the uncertainty of the test)?</a:t>
            </a:r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Simplistic Power Performance Test Procedure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730373"/>
            <a:ext cx="6397966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77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Performance Test Procedure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8" b="30462"/>
          <a:stretch/>
        </p:blipFill>
        <p:spPr bwMode="auto">
          <a:xfrm>
            <a:off x="1922463" y="873011"/>
            <a:ext cx="5189537" cy="588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061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Aim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425450" y="1367252"/>
            <a:ext cx="8078788" cy="5291724"/>
          </a:xfrm>
        </p:spPr>
        <p:txBody>
          <a:bodyPr/>
          <a:lstStyle/>
          <a:p>
            <a:pPr marL="0" indent="0" algn="ctr">
              <a:buNone/>
            </a:pPr>
            <a:r>
              <a:rPr lang="en-GB" sz="2500" b="1" dirty="0" smtClean="0"/>
              <a:t>In this project we aim to demonstrate the proper implementation of the new IEC power performance testing standard, with focus on the uncertainty calculation.</a:t>
            </a:r>
          </a:p>
          <a:p>
            <a:pPr marL="0" indent="0" algn="ctr">
              <a:buNone/>
            </a:pPr>
            <a:endParaRPr lang="en-GB" sz="2500" dirty="0"/>
          </a:p>
          <a:p>
            <a:pPr marL="0" indent="0" algn="ctr">
              <a:buNone/>
            </a:pPr>
            <a:r>
              <a:rPr lang="en-GB" sz="2200" dirty="0" smtClean="0"/>
              <a:t>We aim to do this by creating a collection of Excel spreadsheet calculations for key sections.</a:t>
            </a:r>
          </a:p>
          <a:p>
            <a:pPr marL="0" indent="0" algn="ctr">
              <a:buNone/>
            </a:pPr>
            <a:endParaRPr lang="en-GB" sz="2200" dirty="0" smtClean="0"/>
          </a:p>
          <a:p>
            <a:pPr marL="0" indent="0" algn="ctr">
              <a:buNone/>
            </a:pPr>
            <a:r>
              <a:rPr lang="en-GB" sz="2200" dirty="0" smtClean="0"/>
              <a:t>The calculations will be modular in structure, each showing the method for a small section.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260180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Calculations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165099" y="30458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884652"/>
            <a:ext cx="8078788" cy="5291724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Uncertainty combination</a:t>
            </a:r>
          </a:p>
          <a:p>
            <a:endParaRPr lang="en-GB" sz="2000" dirty="0"/>
          </a:p>
          <a:p>
            <a:r>
              <a:rPr lang="en-GB" sz="2000" dirty="0" smtClean="0"/>
              <a:t>Equation E.8 in the standard gives the method for combining separate uncertainty contributions to give overall uncertainty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298452" y="3126978"/>
            <a:ext cx="527050" cy="4816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71502" y="3662230"/>
            <a:ext cx="2501900" cy="168632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51000" y="5348552"/>
            <a:ext cx="527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is the AEP uncertainty. It is what we need to calculate!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331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Calculations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165098" y="30458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884652"/>
            <a:ext cx="8078788" cy="5291724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Uncertainty combination</a:t>
            </a:r>
          </a:p>
          <a:p>
            <a:endParaRPr lang="en-GB" sz="2000" dirty="0"/>
          </a:p>
          <a:p>
            <a:r>
              <a:rPr lang="en-GB" sz="2000" dirty="0" smtClean="0"/>
              <a:t>Equation E.8 in the standard gives the method for combining separate uncertainty contributions to give overall uncertainty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825502" y="3136106"/>
            <a:ext cx="527050" cy="4816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244600" y="3708069"/>
            <a:ext cx="1828802" cy="16404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51000" y="5348552"/>
            <a:ext cx="527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Hours in a year. This turns our uncertainty in power into and uncertainty in energy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175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Calculations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165098" y="30458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884652"/>
            <a:ext cx="8078788" cy="5291724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Uncertainty combination</a:t>
            </a:r>
          </a:p>
          <a:p>
            <a:endParaRPr lang="en-GB" sz="2000" dirty="0"/>
          </a:p>
          <a:p>
            <a:r>
              <a:rPr lang="en-GB" sz="2000" dirty="0" smtClean="0"/>
              <a:t>Equation E.8 in the standard gives the method for combining separate uncertainty contributions to give overall uncertainty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1228727" y="3136106"/>
            <a:ext cx="527050" cy="4816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651000" y="3708069"/>
            <a:ext cx="1422402" cy="164048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51000" y="5348552"/>
            <a:ext cx="527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Many components vary with wind speed so the combination is performed across all bins of the power curve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0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Calculations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165098" y="30458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884652"/>
            <a:ext cx="8078788" cy="5291724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Uncertainty combination</a:t>
            </a:r>
          </a:p>
          <a:p>
            <a:endParaRPr lang="en-GB" sz="2000" dirty="0"/>
          </a:p>
          <a:p>
            <a:r>
              <a:rPr lang="en-GB" sz="2000" dirty="0" smtClean="0"/>
              <a:t>Equation E.8 in the standard gives the method for combining separate uncertainty contributions to give overall uncertainty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1492252" y="3094897"/>
            <a:ext cx="527050" cy="4816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892300" y="3708069"/>
            <a:ext cx="1181102" cy="164048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55701" y="5348552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Relative occurrence of each wind speed bin (to account for long term wind speed distribution)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1" y="3816868"/>
            <a:ext cx="2870200" cy="278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2627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Curve Uncertainty Calculations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79" r="9506" b="38542"/>
          <a:stretch/>
        </p:blipFill>
        <p:spPr bwMode="auto">
          <a:xfrm>
            <a:off x="165098" y="3045817"/>
            <a:ext cx="8978901" cy="6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165098" y="884652"/>
            <a:ext cx="8078788" cy="5291724"/>
          </a:xfrm>
        </p:spPr>
        <p:txBody>
          <a:bodyPr/>
          <a:lstStyle/>
          <a:p>
            <a:pPr marL="0" indent="0">
              <a:buNone/>
            </a:pPr>
            <a:r>
              <a:rPr lang="en-GB" sz="2000" b="1" u="sng" dirty="0" smtClean="0"/>
              <a:t>Uncertainty combination</a:t>
            </a:r>
          </a:p>
          <a:p>
            <a:endParaRPr lang="en-GB" sz="2000" dirty="0"/>
          </a:p>
          <a:p>
            <a:r>
              <a:rPr lang="en-GB" sz="2000" dirty="0" smtClean="0"/>
              <a:t>Equation E.8 in the standard gives the method for combining separate uncertainty contributions to give overall uncertainty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393951" y="3708069"/>
            <a:ext cx="0" cy="95283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300" y="4666841"/>
            <a:ext cx="363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Category A uncertainties</a:t>
            </a:r>
          </a:p>
          <a:p>
            <a:r>
              <a:rPr lang="en-GB" dirty="0" smtClean="0"/>
              <a:t>Statistical uncertainties, based on the data. Due to statistical scatter, do not account for potential bias.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892300" y="3136900"/>
            <a:ext cx="8382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607050" y="3708069"/>
            <a:ext cx="0" cy="8338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0711" y="4660900"/>
            <a:ext cx="4392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Category B uncertainties</a:t>
            </a:r>
          </a:p>
          <a:p>
            <a:r>
              <a:rPr lang="en-GB" dirty="0" smtClean="0"/>
              <a:t>To reflect potential bias in instrumentation and due to methodology.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3517900" y="3162300"/>
            <a:ext cx="41783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670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7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4_Default Design">
  <a:themeElements>
    <a:clrScheme name="8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1871</Words>
  <Application>Microsoft Office PowerPoint</Application>
  <PresentationFormat>On-screen Show (4:3)</PresentationFormat>
  <Paragraphs>370</Paragraphs>
  <Slides>29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16_Default Design</vt:lpstr>
      <vt:lpstr>17_Default Design</vt:lpstr>
      <vt:lpstr>34_Default Design</vt:lpstr>
      <vt:lpstr>PowerPoint Presentation</vt:lpstr>
      <vt:lpstr>Contextual Introduction</vt:lpstr>
      <vt:lpstr>Power Performance Test Procedure</vt:lpstr>
      <vt:lpstr>Project Aim</vt:lpstr>
      <vt:lpstr>Power Curve Uncertainty Calculations</vt:lpstr>
      <vt:lpstr>Power Curve Uncertainty Calculations</vt:lpstr>
      <vt:lpstr>Power Curve Uncertainty Calculations</vt:lpstr>
      <vt:lpstr>Power Curve Uncertainty Calculations</vt:lpstr>
      <vt:lpstr>Power Curve Uncertainty Calculations</vt:lpstr>
      <vt:lpstr>Power Curve Uncertainty Calculations</vt:lpstr>
      <vt:lpstr>Power Curve Uncertainty Components</vt:lpstr>
      <vt:lpstr>Power Curve Uncertainty Components</vt:lpstr>
      <vt:lpstr>Power Curve Uncertainty Components</vt:lpstr>
      <vt:lpstr>Power Curve Uncertainty Components</vt:lpstr>
      <vt:lpstr>Power Curve Uncertainty Components</vt:lpstr>
      <vt:lpstr>Power Curve Uncertainty Components</vt:lpstr>
      <vt:lpstr>Power Curve Uncertainty Components</vt:lpstr>
      <vt:lpstr>Power Curve Uncertainty Components</vt:lpstr>
      <vt:lpstr>Power Performance Analysis Procedure</vt:lpstr>
      <vt:lpstr>PCWG Feedback</vt:lpstr>
      <vt:lpstr>PCWG Feedback</vt:lpstr>
      <vt:lpstr>PowerPoint Presentation</vt:lpstr>
      <vt:lpstr>Reflections</vt:lpstr>
      <vt:lpstr>Presentation Contents</vt:lpstr>
      <vt:lpstr>Simplistic Power Performance Test Procedure</vt:lpstr>
      <vt:lpstr>Simplistic Power Performance Test Procedure</vt:lpstr>
      <vt:lpstr>Simplistic Power Performance Test Procedure</vt:lpstr>
      <vt:lpstr>Simplistic Power Performance Test Procedure</vt:lpstr>
      <vt:lpstr>Simplistic Power Performance Test Procedure</vt:lpstr>
    </vt:vector>
  </TitlesOfParts>
  <Company>JCIM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Jeremy Cook</dc:creator>
  <cp:lastModifiedBy>Peter Stuart</cp:lastModifiedBy>
  <cp:revision>1003</cp:revision>
  <cp:lastPrinted>2016-08-25T15:59:10Z</cp:lastPrinted>
  <dcterms:created xsi:type="dcterms:W3CDTF">2008-10-10T09:13:56Z</dcterms:created>
  <dcterms:modified xsi:type="dcterms:W3CDTF">2016-12-13T11:39:45Z</dcterms:modified>
</cp:coreProperties>
</file>